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300" r:id="rId5"/>
    <p:sldId id="261" r:id="rId6"/>
    <p:sldId id="272" r:id="rId7"/>
    <p:sldId id="286" r:id="rId8"/>
    <p:sldId id="273" r:id="rId9"/>
    <p:sldId id="274" r:id="rId10"/>
    <p:sldId id="275" r:id="rId11"/>
    <p:sldId id="278" r:id="rId12"/>
    <p:sldId id="279" r:id="rId13"/>
    <p:sldId id="280" r:id="rId14"/>
    <p:sldId id="281" r:id="rId15"/>
    <p:sldId id="282" r:id="rId16"/>
    <p:sldId id="283" r:id="rId17"/>
    <p:sldId id="293" r:id="rId18"/>
    <p:sldId id="285" r:id="rId19"/>
  </p:sldIdLst>
  <p:sldSz cx="9144000" cy="5143500" type="screen16x9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가영" initials="김" lastIdx="1" clrIdx="0">
    <p:extLst>
      <p:ext uri="{19B8F6BF-5375-455C-9EA6-DF929625EA0E}">
        <p15:presenceInfo xmlns:p15="http://schemas.microsoft.com/office/powerpoint/2012/main" userId="김가영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69E"/>
    <a:srgbClr val="DBC6A1"/>
    <a:srgbClr val="5DFEFD"/>
    <a:srgbClr val="5DFFFF"/>
    <a:srgbClr val="4CD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6115" autoAdjust="0"/>
  </p:normalViewPr>
  <p:slideViewPr>
    <p:cSldViewPr>
      <p:cViewPr varScale="1">
        <p:scale>
          <a:sx n="109" d="100"/>
          <a:sy n="109" d="100"/>
        </p:scale>
        <p:origin x="46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39884"/>
          </a:xfrm>
          <a:prstGeom prst="rect">
            <a:avLst/>
          </a:prstGeom>
        </p:spPr>
        <p:txBody>
          <a:bodyPr vert="horz" lIns="107031" tIns="53515" rIns="107031" bIns="53515" rtlCol="0"/>
          <a:lstStyle>
            <a:lvl1pPr algn="l">
              <a:defRPr sz="14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3372" y="1"/>
            <a:ext cx="4301543" cy="339884"/>
          </a:xfrm>
          <a:prstGeom prst="rect">
            <a:avLst/>
          </a:prstGeom>
        </p:spPr>
        <p:txBody>
          <a:bodyPr vert="horz" lIns="107031" tIns="53515" rIns="107031" bIns="53515" rtlCol="0"/>
          <a:lstStyle>
            <a:lvl1pPr algn="r">
              <a:defRPr sz="1400"/>
            </a:lvl1pPr>
          </a:lstStyle>
          <a:p>
            <a:fld id="{CAC8DADC-4DA6-49D7-8E49-73BB192FC025}" type="datetimeFigureOut">
              <a:rPr lang="ko-KR" altLang="en-US" smtClean="0"/>
              <a:t>2022-01-24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031" tIns="53515" rIns="107031" bIns="5351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4" y="3270857"/>
            <a:ext cx="7941310" cy="2677109"/>
          </a:xfrm>
          <a:prstGeom prst="rect">
            <a:avLst/>
          </a:prstGeom>
        </p:spPr>
        <p:txBody>
          <a:bodyPr vert="horz" lIns="107031" tIns="53515" rIns="107031" bIns="53515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7792"/>
            <a:ext cx="4301543" cy="339884"/>
          </a:xfrm>
          <a:prstGeom prst="rect">
            <a:avLst/>
          </a:prstGeom>
        </p:spPr>
        <p:txBody>
          <a:bodyPr vert="horz" lIns="107031" tIns="53515" rIns="107031" bIns="53515" rtlCol="0" anchor="b"/>
          <a:lstStyle>
            <a:lvl1pPr algn="l">
              <a:defRPr sz="14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3372" y="6457792"/>
            <a:ext cx="4301543" cy="339884"/>
          </a:xfrm>
          <a:prstGeom prst="rect">
            <a:avLst/>
          </a:prstGeom>
        </p:spPr>
        <p:txBody>
          <a:bodyPr vert="horz" lIns="107031" tIns="53515" rIns="107031" bIns="53515" rtlCol="0" anchor="b"/>
          <a:lstStyle>
            <a:lvl1pPr algn="r">
              <a:defRPr sz="1400"/>
            </a:lvl1pPr>
          </a:lstStyle>
          <a:p>
            <a:fld id="{1E19D925-34FB-4EB5-8888-70C6D26322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956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9D925-34FB-4EB5-8888-70C6D263221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051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9D925-34FB-4EB5-8888-70C6D263221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08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D925-34FB-4EB5-8888-70C6D263221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133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9"/>
            <a:ext cx="77724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맑은 고딕" panose="020B0503020000020004" pitchFamily="50" charset="-12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4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12190" y="0"/>
            <a:ext cx="9169908" cy="5169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5143498"/>
                </a:moveTo>
                <a:lnTo>
                  <a:pt x="9144000" y="0"/>
                </a:lnTo>
                <a:lnTo>
                  <a:pt x="0" y="0"/>
                </a:lnTo>
                <a:lnTo>
                  <a:pt x="0" y="5143498"/>
                </a:lnTo>
                <a:lnTo>
                  <a:pt x="9144000" y="5143498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02107" y="41148"/>
            <a:ext cx="4649724" cy="821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1150619" y="1523998"/>
            <a:ext cx="6999732" cy="3619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3246121" y="2331720"/>
            <a:ext cx="2796539" cy="2362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3453384" y="2397251"/>
            <a:ext cx="2054352" cy="21122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1638300" y="3180592"/>
            <a:ext cx="1091565" cy="1199515"/>
          </a:xfrm>
          <a:custGeom>
            <a:avLst/>
            <a:gdLst/>
            <a:ahLst/>
            <a:cxnLst/>
            <a:rect l="l" t="t" r="r" b="b"/>
            <a:pathLst>
              <a:path w="1091564" h="1199514">
                <a:moveTo>
                  <a:pt x="545592" y="0"/>
                </a:moveTo>
                <a:lnTo>
                  <a:pt x="0" y="335914"/>
                </a:lnTo>
                <a:lnTo>
                  <a:pt x="0" y="863473"/>
                </a:lnTo>
                <a:lnTo>
                  <a:pt x="545592" y="1199388"/>
                </a:lnTo>
                <a:lnTo>
                  <a:pt x="1091183" y="863473"/>
                </a:lnTo>
                <a:lnTo>
                  <a:pt x="1091183" y="335914"/>
                </a:lnTo>
                <a:lnTo>
                  <a:pt x="5455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k object 23"/>
          <p:cNvSpPr/>
          <p:nvPr/>
        </p:nvSpPr>
        <p:spPr>
          <a:xfrm>
            <a:off x="1638300" y="3180592"/>
            <a:ext cx="1091565" cy="1199515"/>
          </a:xfrm>
          <a:custGeom>
            <a:avLst/>
            <a:gdLst/>
            <a:ahLst/>
            <a:cxnLst/>
            <a:rect l="l" t="t" r="r" b="b"/>
            <a:pathLst>
              <a:path w="1091564" h="1199514">
                <a:moveTo>
                  <a:pt x="545592" y="0"/>
                </a:moveTo>
                <a:lnTo>
                  <a:pt x="1091183" y="335914"/>
                </a:lnTo>
                <a:lnTo>
                  <a:pt x="1091183" y="863473"/>
                </a:lnTo>
                <a:lnTo>
                  <a:pt x="545592" y="1199388"/>
                </a:lnTo>
                <a:lnTo>
                  <a:pt x="0" y="863473"/>
                </a:lnTo>
                <a:lnTo>
                  <a:pt x="0" y="335914"/>
                </a:lnTo>
                <a:lnTo>
                  <a:pt x="545592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k object 24"/>
          <p:cNvSpPr/>
          <p:nvPr/>
        </p:nvSpPr>
        <p:spPr>
          <a:xfrm>
            <a:off x="1577340" y="3113532"/>
            <a:ext cx="1213485" cy="1333500"/>
          </a:xfrm>
          <a:custGeom>
            <a:avLst/>
            <a:gdLst/>
            <a:ahLst/>
            <a:cxnLst/>
            <a:rect l="l" t="t" r="r" b="b"/>
            <a:pathLst>
              <a:path w="1213485" h="1333500">
                <a:moveTo>
                  <a:pt x="606552" y="0"/>
                </a:moveTo>
                <a:lnTo>
                  <a:pt x="1213104" y="373506"/>
                </a:lnTo>
                <a:lnTo>
                  <a:pt x="1213104" y="960043"/>
                </a:lnTo>
                <a:lnTo>
                  <a:pt x="606552" y="1333500"/>
                </a:lnTo>
                <a:lnTo>
                  <a:pt x="0" y="960043"/>
                </a:lnTo>
                <a:lnTo>
                  <a:pt x="0" y="373506"/>
                </a:lnTo>
                <a:lnTo>
                  <a:pt x="606552" y="0"/>
                </a:lnTo>
                <a:close/>
              </a:path>
            </a:pathLst>
          </a:custGeom>
          <a:ln w="12192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k object 25"/>
          <p:cNvSpPr/>
          <p:nvPr/>
        </p:nvSpPr>
        <p:spPr>
          <a:xfrm>
            <a:off x="1812035" y="3489960"/>
            <a:ext cx="751332" cy="4632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k object 26"/>
          <p:cNvSpPr/>
          <p:nvPr/>
        </p:nvSpPr>
        <p:spPr>
          <a:xfrm>
            <a:off x="1812035" y="3733800"/>
            <a:ext cx="751332" cy="4632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맑은 고딕" panose="020B0503020000020004" pitchFamily="50" charset="-127"/>
                <a:cs typeface="맑은 고딕" panose="020B0503020000020004" pitchFamily="50" charset="-12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맑은 고딕" panose="020B0503020000020004" pitchFamily="50" charset="-127"/>
                <a:cs typeface="맑은 고딕" panose="020B0503020000020004" pitchFamily="50" charset="-12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8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8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맑은 고딕" panose="020B0503020000020004" pitchFamily="50" charset="-127"/>
                <a:cs typeface="맑은 고딕" panose="020B0503020000020004" pitchFamily="50" charset="-12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5924" y="1166624"/>
            <a:ext cx="277215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8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9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맑은 고딕" panose="020B0503020000020004" pitchFamily="50" charset="-127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9.wdp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1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0.wdp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11" Type="http://schemas.openxmlformats.org/officeDocument/2006/relationships/image" Target="../media/image11.png"/><Relationship Id="rId5" Type="http://schemas.openxmlformats.org/officeDocument/2006/relationships/image" Target="../media/image58.png"/><Relationship Id="rId10" Type="http://schemas.microsoft.com/office/2007/relationships/hdphoto" Target="../media/hdphoto13.wdp"/><Relationship Id="rId4" Type="http://schemas.openxmlformats.org/officeDocument/2006/relationships/image" Target="../media/image57.jpe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10.wdp"/><Relationship Id="rId7" Type="http://schemas.openxmlformats.org/officeDocument/2006/relationships/image" Target="../media/image6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11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68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5.wdp"/><Relationship Id="rId7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5.wdp"/><Relationship Id="rId7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5.wdp"/><Relationship Id="rId7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2B36C34B-771C-4B1C-8665-C69A5D69D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698"/>
          <a:stretch/>
        </p:blipFill>
        <p:spPr>
          <a:xfrm>
            <a:off x="-76200" y="765"/>
            <a:ext cx="9296400" cy="51427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76200" y="-4943"/>
            <a:ext cx="92964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24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17470" y="4234434"/>
            <a:ext cx="547370" cy="624840"/>
          </a:xfrm>
          <a:custGeom>
            <a:avLst/>
            <a:gdLst/>
            <a:ahLst/>
            <a:cxnLst/>
            <a:rect l="l" t="t" r="r" b="b"/>
            <a:pathLst>
              <a:path w="547369" h="624839">
                <a:moveTo>
                  <a:pt x="273557" y="0"/>
                </a:moveTo>
                <a:lnTo>
                  <a:pt x="0" y="156895"/>
                </a:lnTo>
                <a:lnTo>
                  <a:pt x="0" y="467944"/>
                </a:lnTo>
                <a:lnTo>
                  <a:pt x="273557" y="624839"/>
                </a:lnTo>
                <a:lnTo>
                  <a:pt x="547116" y="467944"/>
                </a:lnTo>
                <a:lnTo>
                  <a:pt x="547116" y="156895"/>
                </a:lnTo>
                <a:lnTo>
                  <a:pt x="273557" y="0"/>
                </a:lnTo>
                <a:close/>
              </a:path>
            </a:pathLst>
          </a:custGeom>
          <a:solidFill>
            <a:srgbClr val="FFFFFF">
              <a:alpha val="14901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17470" y="4234434"/>
            <a:ext cx="547370" cy="624840"/>
          </a:xfrm>
          <a:custGeom>
            <a:avLst/>
            <a:gdLst/>
            <a:ahLst/>
            <a:cxnLst/>
            <a:rect l="l" t="t" r="r" b="b"/>
            <a:pathLst>
              <a:path w="547369" h="624839">
                <a:moveTo>
                  <a:pt x="273557" y="0"/>
                </a:moveTo>
                <a:lnTo>
                  <a:pt x="547116" y="156895"/>
                </a:lnTo>
                <a:lnTo>
                  <a:pt x="547116" y="467944"/>
                </a:lnTo>
                <a:lnTo>
                  <a:pt x="273557" y="624839"/>
                </a:lnTo>
                <a:lnTo>
                  <a:pt x="0" y="467944"/>
                </a:lnTo>
                <a:lnTo>
                  <a:pt x="0" y="156895"/>
                </a:lnTo>
                <a:lnTo>
                  <a:pt x="273557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82138" y="3641597"/>
            <a:ext cx="361315" cy="413384"/>
          </a:xfrm>
          <a:custGeom>
            <a:avLst/>
            <a:gdLst/>
            <a:ahLst/>
            <a:cxnLst/>
            <a:rect l="l" t="t" r="r" b="b"/>
            <a:pathLst>
              <a:path w="361314" h="413385">
                <a:moveTo>
                  <a:pt x="180593" y="0"/>
                </a:moveTo>
                <a:lnTo>
                  <a:pt x="0" y="103631"/>
                </a:lnTo>
                <a:lnTo>
                  <a:pt x="0" y="309435"/>
                </a:lnTo>
                <a:lnTo>
                  <a:pt x="180593" y="413003"/>
                </a:lnTo>
                <a:lnTo>
                  <a:pt x="361188" y="309435"/>
                </a:lnTo>
                <a:lnTo>
                  <a:pt x="361188" y="103631"/>
                </a:lnTo>
                <a:lnTo>
                  <a:pt x="180593" y="0"/>
                </a:lnTo>
                <a:close/>
              </a:path>
            </a:pathLst>
          </a:custGeom>
          <a:solidFill>
            <a:srgbClr val="FFFFFF">
              <a:alpha val="27058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82138" y="3641597"/>
            <a:ext cx="361315" cy="413384"/>
          </a:xfrm>
          <a:custGeom>
            <a:avLst/>
            <a:gdLst/>
            <a:ahLst/>
            <a:cxnLst/>
            <a:rect l="l" t="t" r="r" b="b"/>
            <a:pathLst>
              <a:path w="361314" h="413385">
                <a:moveTo>
                  <a:pt x="180593" y="0"/>
                </a:moveTo>
                <a:lnTo>
                  <a:pt x="361188" y="103631"/>
                </a:lnTo>
                <a:lnTo>
                  <a:pt x="361188" y="309435"/>
                </a:lnTo>
                <a:lnTo>
                  <a:pt x="180593" y="413003"/>
                </a:lnTo>
                <a:lnTo>
                  <a:pt x="0" y="309435"/>
                </a:lnTo>
                <a:lnTo>
                  <a:pt x="0" y="103631"/>
                </a:lnTo>
                <a:lnTo>
                  <a:pt x="180593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1866" y="3493770"/>
            <a:ext cx="893444" cy="1022985"/>
          </a:xfrm>
          <a:custGeom>
            <a:avLst/>
            <a:gdLst/>
            <a:ahLst/>
            <a:cxnLst/>
            <a:rect l="l" t="t" r="r" b="b"/>
            <a:pathLst>
              <a:path w="893444" h="1022985">
                <a:moveTo>
                  <a:pt x="446531" y="0"/>
                </a:moveTo>
                <a:lnTo>
                  <a:pt x="0" y="256031"/>
                </a:lnTo>
                <a:lnTo>
                  <a:pt x="0" y="766508"/>
                </a:lnTo>
                <a:lnTo>
                  <a:pt x="446531" y="1022603"/>
                </a:lnTo>
                <a:lnTo>
                  <a:pt x="893064" y="766508"/>
                </a:lnTo>
                <a:lnTo>
                  <a:pt x="893064" y="256031"/>
                </a:lnTo>
                <a:lnTo>
                  <a:pt x="446531" y="0"/>
                </a:lnTo>
                <a:close/>
              </a:path>
            </a:pathLst>
          </a:custGeom>
          <a:solidFill>
            <a:srgbClr val="FFFFFF">
              <a:alpha val="5097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1866" y="3493770"/>
            <a:ext cx="893444" cy="1022985"/>
          </a:xfrm>
          <a:custGeom>
            <a:avLst/>
            <a:gdLst/>
            <a:ahLst/>
            <a:cxnLst/>
            <a:rect l="l" t="t" r="r" b="b"/>
            <a:pathLst>
              <a:path w="893444" h="1022985">
                <a:moveTo>
                  <a:pt x="446531" y="0"/>
                </a:moveTo>
                <a:lnTo>
                  <a:pt x="893064" y="256031"/>
                </a:lnTo>
                <a:lnTo>
                  <a:pt x="893064" y="766508"/>
                </a:lnTo>
                <a:lnTo>
                  <a:pt x="446531" y="1022603"/>
                </a:lnTo>
                <a:lnTo>
                  <a:pt x="0" y="766508"/>
                </a:lnTo>
                <a:lnTo>
                  <a:pt x="0" y="256031"/>
                </a:lnTo>
                <a:lnTo>
                  <a:pt x="446531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04841" y="965453"/>
            <a:ext cx="565785" cy="647700"/>
          </a:xfrm>
          <a:custGeom>
            <a:avLst/>
            <a:gdLst/>
            <a:ahLst/>
            <a:cxnLst/>
            <a:rect l="l" t="t" r="r" b="b"/>
            <a:pathLst>
              <a:path w="565784" h="647700">
                <a:moveTo>
                  <a:pt x="282702" y="0"/>
                </a:moveTo>
                <a:lnTo>
                  <a:pt x="0" y="162179"/>
                </a:lnTo>
                <a:lnTo>
                  <a:pt x="0" y="485521"/>
                </a:lnTo>
                <a:lnTo>
                  <a:pt x="282702" y="647700"/>
                </a:lnTo>
                <a:lnTo>
                  <a:pt x="565404" y="485521"/>
                </a:lnTo>
                <a:lnTo>
                  <a:pt x="565404" y="162179"/>
                </a:lnTo>
                <a:lnTo>
                  <a:pt x="282702" y="0"/>
                </a:lnTo>
                <a:close/>
              </a:path>
            </a:pathLst>
          </a:custGeom>
          <a:solidFill>
            <a:srgbClr val="FFFFFF">
              <a:alpha val="14901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04841" y="965453"/>
            <a:ext cx="565785" cy="647700"/>
          </a:xfrm>
          <a:custGeom>
            <a:avLst/>
            <a:gdLst/>
            <a:ahLst/>
            <a:cxnLst/>
            <a:rect l="l" t="t" r="r" b="b"/>
            <a:pathLst>
              <a:path w="565784" h="647700">
                <a:moveTo>
                  <a:pt x="282702" y="0"/>
                </a:moveTo>
                <a:lnTo>
                  <a:pt x="565404" y="162179"/>
                </a:lnTo>
                <a:lnTo>
                  <a:pt x="565404" y="485521"/>
                </a:lnTo>
                <a:lnTo>
                  <a:pt x="282702" y="647700"/>
                </a:lnTo>
                <a:lnTo>
                  <a:pt x="0" y="485521"/>
                </a:lnTo>
                <a:lnTo>
                  <a:pt x="0" y="162179"/>
                </a:lnTo>
                <a:lnTo>
                  <a:pt x="282702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70297" y="825250"/>
            <a:ext cx="241300" cy="276225"/>
          </a:xfrm>
          <a:custGeom>
            <a:avLst/>
            <a:gdLst/>
            <a:ahLst/>
            <a:cxnLst/>
            <a:rect l="l" t="t" r="r" b="b"/>
            <a:pathLst>
              <a:path w="241300" h="276225">
                <a:moveTo>
                  <a:pt x="120396" y="0"/>
                </a:moveTo>
                <a:lnTo>
                  <a:pt x="0" y="69087"/>
                </a:lnTo>
                <a:lnTo>
                  <a:pt x="0" y="206755"/>
                </a:lnTo>
                <a:lnTo>
                  <a:pt x="120396" y="275843"/>
                </a:lnTo>
                <a:lnTo>
                  <a:pt x="240791" y="206755"/>
                </a:lnTo>
                <a:lnTo>
                  <a:pt x="240791" y="69087"/>
                </a:lnTo>
                <a:lnTo>
                  <a:pt x="120396" y="0"/>
                </a:lnTo>
                <a:close/>
              </a:path>
            </a:pathLst>
          </a:custGeom>
          <a:solidFill>
            <a:srgbClr val="FFFFFF">
              <a:alpha val="16862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70297" y="825250"/>
            <a:ext cx="241300" cy="276225"/>
          </a:xfrm>
          <a:custGeom>
            <a:avLst/>
            <a:gdLst/>
            <a:ahLst/>
            <a:cxnLst/>
            <a:rect l="l" t="t" r="r" b="b"/>
            <a:pathLst>
              <a:path w="241300" h="276225">
                <a:moveTo>
                  <a:pt x="120396" y="0"/>
                </a:moveTo>
                <a:lnTo>
                  <a:pt x="240791" y="69087"/>
                </a:lnTo>
                <a:lnTo>
                  <a:pt x="240791" y="206755"/>
                </a:lnTo>
                <a:lnTo>
                  <a:pt x="120396" y="275843"/>
                </a:lnTo>
                <a:lnTo>
                  <a:pt x="0" y="206755"/>
                </a:lnTo>
                <a:lnTo>
                  <a:pt x="0" y="69087"/>
                </a:lnTo>
                <a:lnTo>
                  <a:pt x="120396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04709" y="3412997"/>
            <a:ext cx="1102360" cy="1262380"/>
          </a:xfrm>
          <a:custGeom>
            <a:avLst/>
            <a:gdLst/>
            <a:ahLst/>
            <a:cxnLst/>
            <a:rect l="l" t="t" r="r" b="b"/>
            <a:pathLst>
              <a:path w="1102359" h="1262379">
                <a:moveTo>
                  <a:pt x="550926" y="0"/>
                </a:moveTo>
                <a:lnTo>
                  <a:pt x="0" y="315975"/>
                </a:lnTo>
                <a:lnTo>
                  <a:pt x="0" y="945908"/>
                </a:lnTo>
                <a:lnTo>
                  <a:pt x="550926" y="1261871"/>
                </a:lnTo>
                <a:lnTo>
                  <a:pt x="1101852" y="945908"/>
                </a:lnTo>
                <a:lnTo>
                  <a:pt x="1101852" y="315975"/>
                </a:lnTo>
                <a:lnTo>
                  <a:pt x="550926" y="0"/>
                </a:lnTo>
                <a:close/>
              </a:path>
            </a:pathLst>
          </a:custGeom>
          <a:solidFill>
            <a:srgbClr val="FFFFFF">
              <a:alpha val="12156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04709" y="3412997"/>
            <a:ext cx="1102360" cy="1262380"/>
          </a:xfrm>
          <a:custGeom>
            <a:avLst/>
            <a:gdLst/>
            <a:ahLst/>
            <a:cxnLst/>
            <a:rect l="l" t="t" r="r" b="b"/>
            <a:pathLst>
              <a:path w="1102359" h="1262379">
                <a:moveTo>
                  <a:pt x="550926" y="0"/>
                </a:moveTo>
                <a:lnTo>
                  <a:pt x="1101852" y="315975"/>
                </a:lnTo>
                <a:lnTo>
                  <a:pt x="1101852" y="945908"/>
                </a:lnTo>
                <a:lnTo>
                  <a:pt x="550926" y="1261871"/>
                </a:lnTo>
                <a:lnTo>
                  <a:pt x="0" y="945908"/>
                </a:lnTo>
                <a:lnTo>
                  <a:pt x="0" y="315975"/>
                </a:lnTo>
                <a:lnTo>
                  <a:pt x="550926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76554" y="573790"/>
            <a:ext cx="641985" cy="734695"/>
          </a:xfrm>
          <a:custGeom>
            <a:avLst/>
            <a:gdLst/>
            <a:ahLst/>
            <a:cxnLst/>
            <a:rect l="l" t="t" r="r" b="b"/>
            <a:pathLst>
              <a:path w="641985" h="734694">
                <a:moveTo>
                  <a:pt x="320801" y="0"/>
                </a:moveTo>
                <a:lnTo>
                  <a:pt x="0" y="184023"/>
                </a:lnTo>
                <a:lnTo>
                  <a:pt x="0" y="550544"/>
                </a:lnTo>
                <a:lnTo>
                  <a:pt x="320801" y="734567"/>
                </a:lnTo>
                <a:lnTo>
                  <a:pt x="641603" y="550544"/>
                </a:lnTo>
                <a:lnTo>
                  <a:pt x="641603" y="184023"/>
                </a:lnTo>
                <a:lnTo>
                  <a:pt x="320801" y="0"/>
                </a:lnTo>
                <a:close/>
              </a:path>
            </a:pathLst>
          </a:custGeom>
          <a:solidFill>
            <a:srgbClr val="FFFFFF">
              <a:alpha val="10195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76554" y="573790"/>
            <a:ext cx="641985" cy="734695"/>
          </a:xfrm>
          <a:custGeom>
            <a:avLst/>
            <a:gdLst/>
            <a:ahLst/>
            <a:cxnLst/>
            <a:rect l="l" t="t" r="r" b="b"/>
            <a:pathLst>
              <a:path w="641985" h="734694">
                <a:moveTo>
                  <a:pt x="320801" y="0"/>
                </a:moveTo>
                <a:lnTo>
                  <a:pt x="641603" y="184023"/>
                </a:lnTo>
                <a:lnTo>
                  <a:pt x="641603" y="550544"/>
                </a:lnTo>
                <a:lnTo>
                  <a:pt x="320801" y="734567"/>
                </a:lnTo>
                <a:lnTo>
                  <a:pt x="0" y="550544"/>
                </a:lnTo>
                <a:lnTo>
                  <a:pt x="0" y="184023"/>
                </a:lnTo>
                <a:lnTo>
                  <a:pt x="320801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30925" y="4459096"/>
            <a:ext cx="221234" cy="2517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13893" y="3223136"/>
            <a:ext cx="202945" cy="2319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3558" y="761"/>
            <a:ext cx="654050" cy="748665"/>
          </a:xfrm>
          <a:custGeom>
            <a:avLst/>
            <a:gdLst/>
            <a:ahLst/>
            <a:cxnLst/>
            <a:rect l="l" t="t" r="r" b="b"/>
            <a:pathLst>
              <a:path w="654050" h="748665">
                <a:moveTo>
                  <a:pt x="326898" y="0"/>
                </a:moveTo>
                <a:lnTo>
                  <a:pt x="0" y="187451"/>
                </a:lnTo>
                <a:lnTo>
                  <a:pt x="0" y="560832"/>
                </a:lnTo>
                <a:lnTo>
                  <a:pt x="326898" y="748284"/>
                </a:lnTo>
                <a:lnTo>
                  <a:pt x="653796" y="560832"/>
                </a:lnTo>
                <a:lnTo>
                  <a:pt x="653796" y="187451"/>
                </a:lnTo>
                <a:lnTo>
                  <a:pt x="326898" y="0"/>
                </a:lnTo>
                <a:close/>
              </a:path>
            </a:pathLst>
          </a:custGeom>
          <a:solidFill>
            <a:srgbClr val="FFFFFF">
              <a:alpha val="5097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3558" y="761"/>
            <a:ext cx="654050" cy="748665"/>
          </a:xfrm>
          <a:custGeom>
            <a:avLst/>
            <a:gdLst/>
            <a:ahLst/>
            <a:cxnLst/>
            <a:rect l="l" t="t" r="r" b="b"/>
            <a:pathLst>
              <a:path w="654050" h="748665">
                <a:moveTo>
                  <a:pt x="326898" y="0"/>
                </a:moveTo>
                <a:lnTo>
                  <a:pt x="653796" y="187451"/>
                </a:lnTo>
                <a:lnTo>
                  <a:pt x="653796" y="560832"/>
                </a:lnTo>
                <a:lnTo>
                  <a:pt x="326898" y="748284"/>
                </a:lnTo>
                <a:lnTo>
                  <a:pt x="0" y="560832"/>
                </a:lnTo>
                <a:lnTo>
                  <a:pt x="0" y="187451"/>
                </a:lnTo>
                <a:lnTo>
                  <a:pt x="326898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4" name="object 24"/>
          <p:cNvSpPr/>
          <p:nvPr/>
        </p:nvSpPr>
        <p:spPr>
          <a:xfrm flipV="1">
            <a:off x="693419" y="1528827"/>
            <a:ext cx="5974454" cy="67986"/>
          </a:xfrm>
          <a:custGeom>
            <a:avLst/>
            <a:gdLst/>
            <a:ahLst/>
            <a:cxnLst/>
            <a:rect l="l" t="t" r="r" b="b"/>
            <a:pathLst>
              <a:path w="3949065">
                <a:moveTo>
                  <a:pt x="0" y="0"/>
                </a:moveTo>
                <a:lnTo>
                  <a:pt x="3949065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5" name="object 25"/>
          <p:cNvSpPr/>
          <p:nvPr/>
        </p:nvSpPr>
        <p:spPr>
          <a:xfrm flipV="1">
            <a:off x="693418" y="437388"/>
            <a:ext cx="5974455" cy="45719"/>
          </a:xfrm>
          <a:custGeom>
            <a:avLst/>
            <a:gdLst/>
            <a:ahLst/>
            <a:cxnLst/>
            <a:rect l="l" t="t" r="r" b="b"/>
            <a:pathLst>
              <a:path w="3949065">
                <a:moveTo>
                  <a:pt x="0" y="0"/>
                </a:moveTo>
                <a:lnTo>
                  <a:pt x="3949065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2A26B3B0-6DF8-4E86-B74F-A5B9F2D75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4726434"/>
            <a:ext cx="1203897" cy="2672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59F4181-F6E5-4C4A-BAEB-40928762926B}"/>
              </a:ext>
            </a:extLst>
          </p:cNvPr>
          <p:cNvSpPr txBox="1"/>
          <p:nvPr/>
        </p:nvSpPr>
        <p:spPr>
          <a:xfrm>
            <a:off x="693417" y="840109"/>
            <a:ext cx="615424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MAYFIELD HOTEL &amp; RESORT</a:t>
            </a:r>
          </a:p>
          <a:p>
            <a:pPr>
              <a:lnSpc>
                <a:spcPts val="3000"/>
              </a:lnSpc>
            </a:pPr>
            <a:endParaRPr lang="en-US" altLang="ko-KR" sz="2000" b="1" dirty="0">
              <a:solidFill>
                <a:srgbClr val="DBC6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23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2022</a:t>
            </a:r>
            <a:r>
              <a:rPr lang="ko-KR" altLang="en-US" sz="23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년</a:t>
            </a:r>
            <a:r>
              <a:rPr lang="en-US" altLang="ko-KR" sz="23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sz="2300" b="1" dirty="0" err="1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메이필드</a:t>
            </a:r>
            <a:r>
              <a:rPr lang="ko-KR" altLang="en-US" sz="23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sz="2300" b="1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호텔 </a:t>
            </a:r>
            <a:r>
              <a:rPr lang="ko-KR" altLang="en-US" sz="2300" b="1" smtClean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업무 체험프로그램</a:t>
            </a:r>
            <a:endParaRPr lang="ko-KR" altLang="en-US" sz="2300" b="1" dirty="0">
              <a:solidFill>
                <a:srgbClr val="DBC6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A18A0B5-5F74-4015-A9B1-6062B8AD4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xmlns="" id="{7C41000A-E1B0-484E-A371-E0C9A21AA95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8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1" y="676274"/>
            <a:ext cx="609600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3A79EE4-6648-493A-8682-5DC82CEB2861}"/>
              </a:ext>
            </a:extLst>
          </p:cNvPr>
          <p:cNvSpPr/>
          <p:nvPr/>
        </p:nvSpPr>
        <p:spPr>
          <a:xfrm>
            <a:off x="163528" y="243521"/>
            <a:ext cx="779381" cy="450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F&amp;B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4624628-6C53-4BF6-B707-3A369AD65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xmlns="" id="{F6B7D082-54AF-431F-A239-68B24E72982E}"/>
              </a:ext>
            </a:extLst>
          </p:cNvPr>
          <p:cNvSpPr txBox="1"/>
          <p:nvPr/>
        </p:nvSpPr>
        <p:spPr>
          <a:xfrm>
            <a:off x="4899801" y="622634"/>
            <a:ext cx="3405998" cy="425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[</a:t>
            </a:r>
            <a:r>
              <a:rPr lang="en-US" altLang="ko-KR"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SPECIAL EVENTS</a:t>
            </a:r>
            <a:r>
              <a:rPr sz="16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]</a:t>
            </a:r>
            <a:endParaRPr lang="en-US" altLang="ko-KR" sz="1600" b="1" spc="50" dirty="0">
              <a:solidFill>
                <a:srgbClr val="FFFFFF"/>
              </a:solidFill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  <a:p>
            <a:pPr marL="12700" algn="ctr">
              <a:spcBef>
                <a:spcPts val="95"/>
              </a:spcBef>
            </a:pP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: 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디오니소스 와인축제</a:t>
            </a: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, </a:t>
            </a:r>
            <a:r>
              <a:rPr lang="ko-KR" altLang="en-US" sz="1000" b="1" spc="50" dirty="0" err="1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써스티문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 맥주페스티벌</a:t>
            </a:r>
            <a:endParaRPr sz="1000" b="1" dirty="0"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xmlns="" id="{3912FF8C-0A68-435F-8501-282AF6A7F7E7}"/>
              </a:ext>
            </a:extLst>
          </p:cNvPr>
          <p:cNvSpPr txBox="1"/>
          <p:nvPr/>
        </p:nvSpPr>
        <p:spPr>
          <a:xfrm>
            <a:off x="842818" y="617962"/>
            <a:ext cx="3400354" cy="425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[</a:t>
            </a:r>
            <a:r>
              <a:rPr lang="ko-KR" altLang="en-US"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이원</a:t>
            </a:r>
            <a:r>
              <a:rPr sz="16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]</a:t>
            </a:r>
            <a:endParaRPr lang="en-US" altLang="ko-KR" sz="1600" b="1" spc="50" dirty="0">
              <a:solidFill>
                <a:srgbClr val="FFFFFF"/>
              </a:solidFill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  <a:p>
            <a:pPr marL="12700" algn="ctr">
              <a:spcBef>
                <a:spcPts val="95"/>
              </a:spcBef>
            </a:pP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: 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아름다운 사계절의 자연 풍경을 전망할 수 있는 중식당</a:t>
            </a:r>
            <a:endParaRPr sz="1000" b="1" dirty="0"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362E8F66-C708-4BEE-816B-F9F393A45D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11729" r="7126" b="20306"/>
          <a:stretch/>
        </p:blipFill>
        <p:spPr>
          <a:xfrm>
            <a:off x="842819" y="1200151"/>
            <a:ext cx="3400354" cy="17815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BB47D712-BA72-4C37-89F7-EFEC6A6454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 b="12446"/>
          <a:stretch/>
        </p:blipFill>
        <p:spPr>
          <a:xfrm>
            <a:off x="842819" y="3111058"/>
            <a:ext cx="3410526" cy="178153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FAA9BF1B-5A96-4543-A4DD-6889B73692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46" b="16933"/>
          <a:stretch/>
        </p:blipFill>
        <p:spPr>
          <a:xfrm>
            <a:off x="4887042" y="3111057"/>
            <a:ext cx="3423736" cy="178153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F3AC8CD8-8184-4582-84BC-BBD7F620A0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2" b="12290"/>
          <a:stretch/>
        </p:blipFill>
        <p:spPr>
          <a:xfrm>
            <a:off x="4888415" y="1200150"/>
            <a:ext cx="3406487" cy="17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5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A336519-29F8-4B65-899B-BD0C7CFA9B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9" b="10910"/>
          <a:stretch/>
        </p:blipFill>
        <p:spPr>
          <a:xfrm>
            <a:off x="-76200" y="-95250"/>
            <a:ext cx="9296400" cy="5333999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7ACC1445-7D1E-4FC5-AAC1-F61DD34ACEDD}"/>
              </a:ext>
            </a:extLst>
          </p:cNvPr>
          <p:cNvSpPr/>
          <p:nvPr/>
        </p:nvSpPr>
        <p:spPr>
          <a:xfrm>
            <a:off x="-76200" y="-95250"/>
            <a:ext cx="9296400" cy="5333999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A404100-BBB6-418D-9F62-80007F477F3B}"/>
              </a:ext>
            </a:extLst>
          </p:cNvPr>
          <p:cNvSpPr/>
          <p:nvPr/>
        </p:nvSpPr>
        <p:spPr>
          <a:xfrm>
            <a:off x="163528" y="219709"/>
            <a:ext cx="1069524" cy="448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연회장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F43F4723-FD1E-4BC5-A340-1EDAF96CF697}"/>
              </a:ext>
            </a:extLst>
          </p:cNvPr>
          <p:cNvSpPr/>
          <p:nvPr/>
        </p:nvSpPr>
        <p:spPr>
          <a:xfrm flipV="1">
            <a:off x="228600" y="630555"/>
            <a:ext cx="1286579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C9D863A0-B3DC-4CBA-BF17-9F886B171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" y="1000758"/>
            <a:ext cx="5755958" cy="38373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685407-C834-4239-AF4D-D4DF14BAD6F2}"/>
              </a:ext>
            </a:extLst>
          </p:cNvPr>
          <p:cNvSpPr txBox="1"/>
          <p:nvPr/>
        </p:nvSpPr>
        <p:spPr>
          <a:xfrm>
            <a:off x="6210300" y="1791893"/>
            <a:ext cx="2895600" cy="223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대형 연회장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부터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      소규모 연회장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,        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야외 연회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까지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총 </a:t>
            </a:r>
            <a:r>
              <a:rPr lang="en-US" altLang="ko-KR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11</a:t>
            </a:r>
            <a:r>
              <a:rPr lang="ko-KR" altLang="en-US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곳</a:t>
            </a:r>
            <a:r>
              <a:rPr lang="ko-KR" altLang="en-US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의 연회 장소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보유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6FD146-6448-440D-9FBA-5ADFF0B5CCA7}"/>
              </a:ext>
            </a:extLst>
          </p:cNvPr>
          <p:cNvSpPr txBox="1"/>
          <p:nvPr/>
        </p:nvSpPr>
        <p:spPr>
          <a:xfrm>
            <a:off x="340042" y="4512945"/>
            <a:ext cx="838200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볼룸</a:t>
            </a:r>
            <a:r>
              <a:rPr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 연회장</a:t>
            </a:r>
            <a:endParaRPr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B4EEE49B-E16E-40A7-BD40-6ACD9A4D64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25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A336519-29F8-4B65-899B-BD0C7CFA9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9" b="10910"/>
          <a:stretch/>
        </p:blipFill>
        <p:spPr>
          <a:xfrm>
            <a:off x="-76200" y="-95250"/>
            <a:ext cx="9296400" cy="5333999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7ACC1445-7D1E-4FC5-AAC1-F61DD34ACEDD}"/>
              </a:ext>
            </a:extLst>
          </p:cNvPr>
          <p:cNvSpPr/>
          <p:nvPr/>
        </p:nvSpPr>
        <p:spPr>
          <a:xfrm>
            <a:off x="-76200" y="-95250"/>
            <a:ext cx="9296400" cy="5333999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A404100-BBB6-418D-9F62-80007F477F3B}"/>
              </a:ext>
            </a:extLst>
          </p:cNvPr>
          <p:cNvSpPr/>
          <p:nvPr/>
        </p:nvSpPr>
        <p:spPr>
          <a:xfrm>
            <a:off x="163528" y="219709"/>
            <a:ext cx="1107996" cy="448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결혼식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F43F4723-FD1E-4BC5-A340-1EDAF96CF697}"/>
              </a:ext>
            </a:extLst>
          </p:cNvPr>
          <p:cNvSpPr/>
          <p:nvPr/>
        </p:nvSpPr>
        <p:spPr>
          <a:xfrm flipV="1">
            <a:off x="228600" y="630555"/>
            <a:ext cx="1286579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685407-C834-4239-AF4D-D4DF14BAD6F2}"/>
              </a:ext>
            </a:extLst>
          </p:cNvPr>
          <p:cNvSpPr txBox="1"/>
          <p:nvPr/>
        </p:nvSpPr>
        <p:spPr>
          <a:xfrm>
            <a:off x="201106" y="814324"/>
            <a:ext cx="8728527" cy="168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야외 웨딩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부터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대규모 웨딩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소규모 웨딩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전통 웨딩 초례청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까지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총 </a:t>
            </a:r>
            <a:r>
              <a:rPr lang="en-US" altLang="ko-KR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10</a:t>
            </a:r>
            <a:r>
              <a:rPr lang="ko-KR" altLang="en-US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곳</a:t>
            </a:r>
            <a:r>
              <a:rPr lang="ko-KR" altLang="en-US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의 웨딩 장소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보유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15C2D422-FFB9-417C-B460-B8F81151C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69" y="2724150"/>
            <a:ext cx="2930461" cy="212028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8A6BC94-D2CD-4A6E-9108-2BB3CC561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8" y="2724434"/>
            <a:ext cx="2930022" cy="2120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E507E3-86BB-4F3B-94B1-A0538B62C04E}"/>
              </a:ext>
            </a:extLst>
          </p:cNvPr>
          <p:cNvSpPr txBox="1"/>
          <p:nvPr/>
        </p:nvSpPr>
        <p:spPr>
          <a:xfrm>
            <a:off x="2215525" y="4775123"/>
            <a:ext cx="838200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벨타워</a:t>
            </a:r>
            <a:r>
              <a:rPr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 가든</a:t>
            </a:r>
            <a:endParaRPr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E8D78D-025B-4082-A425-55A6E845DAD0}"/>
              </a:ext>
            </a:extLst>
          </p:cNvPr>
          <p:cNvSpPr txBox="1"/>
          <p:nvPr/>
        </p:nvSpPr>
        <p:spPr>
          <a:xfrm>
            <a:off x="5280427" y="4774555"/>
            <a:ext cx="838200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카라 연회장</a:t>
            </a:r>
            <a:endParaRPr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15D37A0-A84A-45A0-88C3-EA87905F9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19" y="2724224"/>
            <a:ext cx="2931441" cy="2122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94235A-7066-4397-BD42-E79B5FD681B8}"/>
              </a:ext>
            </a:extLst>
          </p:cNvPr>
          <p:cNvSpPr txBox="1"/>
          <p:nvPr/>
        </p:nvSpPr>
        <p:spPr>
          <a:xfrm>
            <a:off x="8534400" y="4774555"/>
            <a:ext cx="584254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초례청</a:t>
            </a:r>
            <a:endParaRPr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0E089DB5-DED4-4F3B-9182-AD625D2904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12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C991360-E959-4C99-B7CD-88E8AE1E20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t="1546" r="412" b="149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7ACC1445-7D1E-4FC5-AAC1-F61DD34ACE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A404100-BBB6-418D-9F62-80007F477F3B}"/>
              </a:ext>
            </a:extLst>
          </p:cNvPr>
          <p:cNvSpPr/>
          <p:nvPr/>
        </p:nvSpPr>
        <p:spPr>
          <a:xfrm>
            <a:off x="163528" y="219709"/>
            <a:ext cx="2239587" cy="46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Urban Resort 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F43F4723-FD1E-4BC5-A340-1EDAF96CF697}"/>
              </a:ext>
            </a:extLst>
          </p:cNvPr>
          <p:cNvSpPr/>
          <p:nvPr/>
        </p:nvSpPr>
        <p:spPr>
          <a:xfrm flipV="1">
            <a:off x="228600" y="630554"/>
            <a:ext cx="2057400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83D823D0-5036-49DF-A6F1-A3FF3CBC571B}"/>
              </a:ext>
            </a:extLst>
          </p:cNvPr>
          <p:cNvGrpSpPr/>
          <p:nvPr/>
        </p:nvGrpSpPr>
        <p:grpSpPr>
          <a:xfrm>
            <a:off x="212360" y="760283"/>
            <a:ext cx="8719279" cy="4308733"/>
            <a:chOff x="228600" y="819150"/>
            <a:chExt cx="8719279" cy="4308733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xmlns="" id="{A1A216FF-67D1-465B-A022-17EEA9ACE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819150"/>
              <a:ext cx="2852264" cy="1830725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xmlns="" id="{490DEA1A-AD2C-442C-8947-A880F409B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3030539"/>
              <a:ext cx="2852264" cy="1830725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xmlns="" id="{9D8A8EB7-3CB7-4231-979D-B82B7EFEE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702" y="819150"/>
              <a:ext cx="2841417" cy="1821941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xmlns="" id="{F022819D-FED9-4DF2-9258-435FA7B56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957" y="819150"/>
              <a:ext cx="2831031" cy="1815282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xmlns="" id="{342FC7A3-C6CB-41D6-AE9D-35A9F79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3943" y="3030540"/>
              <a:ext cx="2843936" cy="1823556"/>
            </a:xfrm>
            <a:prstGeom prst="rect">
              <a:avLst/>
            </a:prstGeom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xmlns="" id="{E67F20E2-F56A-4E1F-88D5-B2D384F6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702" y="3030539"/>
              <a:ext cx="2841417" cy="1827211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xmlns="" id="{98C16C6A-B343-4C5F-8C29-851F9A171A74}"/>
                </a:ext>
              </a:extLst>
            </p:cNvPr>
            <p:cNvSpPr/>
            <p:nvPr/>
          </p:nvSpPr>
          <p:spPr>
            <a:xfrm>
              <a:off x="1257508" y="2652490"/>
              <a:ext cx="794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95"/>
                </a:spcBef>
              </a:pPr>
              <a:r>
                <a:rPr lang="en-US" altLang="ko-KR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[Par 3 Golf</a:t>
              </a:r>
              <a:r>
                <a:rPr lang="en-US" altLang="ko-KR" sz="1000" b="1" spc="5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]</a:t>
              </a:r>
              <a:endPara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C80A1549-F76D-4CA8-AE56-1AAF6CAE8110}"/>
                </a:ext>
              </a:extLst>
            </p:cNvPr>
            <p:cNvSpPr/>
            <p:nvPr/>
          </p:nvSpPr>
          <p:spPr>
            <a:xfrm>
              <a:off x="4319592" y="2649875"/>
              <a:ext cx="6392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95"/>
                </a:spcBef>
              </a:pPr>
              <a:r>
                <a:rPr lang="en-US" altLang="ko-KR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[</a:t>
              </a:r>
              <a:r>
                <a:rPr lang="ko-KR" altLang="en-US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헬스장</a:t>
              </a:r>
              <a:r>
                <a:rPr lang="en-US" altLang="ko-KR" sz="1000" b="1" spc="5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]</a:t>
              </a:r>
              <a:endPara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288F92BE-1619-4F99-A8DD-77472F6FCC8E}"/>
                </a:ext>
              </a:extLst>
            </p:cNvPr>
            <p:cNvSpPr/>
            <p:nvPr/>
          </p:nvSpPr>
          <p:spPr>
            <a:xfrm>
              <a:off x="7073862" y="2649875"/>
              <a:ext cx="90409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95"/>
                </a:spcBef>
              </a:pPr>
              <a:r>
                <a:rPr lang="en-US" altLang="ko-KR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[</a:t>
              </a:r>
              <a:r>
                <a:rPr lang="ko-KR" altLang="en-US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실내 수영장</a:t>
              </a:r>
              <a:r>
                <a:rPr lang="en-US" altLang="ko-KR" sz="1000" b="1" spc="5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]</a:t>
              </a:r>
              <a:endPara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xmlns="" id="{103D1DA2-011A-49A5-B715-9D3149D8E654}"/>
                </a:ext>
              </a:extLst>
            </p:cNvPr>
            <p:cNvSpPr/>
            <p:nvPr/>
          </p:nvSpPr>
          <p:spPr>
            <a:xfrm>
              <a:off x="7081558" y="4875687"/>
              <a:ext cx="8887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95"/>
                </a:spcBef>
              </a:pPr>
              <a:r>
                <a:rPr lang="en-US" altLang="ko-KR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[</a:t>
              </a:r>
              <a:r>
                <a:rPr lang="ko-KR" altLang="en-US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실외 </a:t>
              </a:r>
              <a:r>
                <a:rPr lang="ko-KR" altLang="en-US" sz="1000" b="1" spc="-70" dirty="0" err="1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유아풀</a:t>
              </a:r>
              <a:r>
                <a:rPr lang="en-US" altLang="ko-KR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]</a:t>
              </a:r>
              <a:endPara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FFD168CD-95C1-4EC3-AB13-D166BDF082D1}"/>
                </a:ext>
              </a:extLst>
            </p:cNvPr>
            <p:cNvSpPr/>
            <p:nvPr/>
          </p:nvSpPr>
          <p:spPr>
            <a:xfrm>
              <a:off x="4259961" y="4861264"/>
              <a:ext cx="7585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95"/>
                </a:spcBef>
              </a:pPr>
              <a:r>
                <a:rPr lang="en-US" altLang="ko-KR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[</a:t>
              </a:r>
              <a:r>
                <a:rPr lang="ko-KR" altLang="en-US" sz="1000" b="1" spc="-70" dirty="0" err="1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풋살구장</a:t>
              </a:r>
              <a:r>
                <a:rPr lang="en-US" altLang="ko-KR" sz="1000" b="1" spc="5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]</a:t>
              </a:r>
              <a:endPara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63B355A0-76BB-4AB2-B55A-092AB3296156}"/>
                </a:ext>
              </a:extLst>
            </p:cNvPr>
            <p:cNvSpPr/>
            <p:nvPr/>
          </p:nvSpPr>
          <p:spPr>
            <a:xfrm>
              <a:off x="1083421" y="4881662"/>
              <a:ext cx="114262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95"/>
                </a:spcBef>
              </a:pPr>
              <a:r>
                <a:rPr lang="en-US" altLang="ko-KR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[</a:t>
              </a:r>
              <a:r>
                <a:rPr lang="ko-KR" altLang="en-US" sz="1000" b="1" spc="-7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야외 골프연습장</a:t>
              </a:r>
              <a:r>
                <a:rPr lang="en-US" altLang="ko-KR" sz="1000" b="1" spc="50" dirty="0">
                  <a:solidFill>
                    <a:srgbClr val="FFFF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Noto Sans CJK JP Regular"/>
                </a:rPr>
                <a:t>]</a:t>
              </a:r>
              <a:endPara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endParaRPr>
            </a:p>
          </p:txBody>
        </p:sp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8A590374-48AC-478B-BA1A-1ED64E5688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8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FC31CF0-CD11-4323-A4AF-DD5831AA43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t="453" r="2217" b="18078"/>
          <a:stretch/>
        </p:blipFill>
        <p:spPr>
          <a:xfrm>
            <a:off x="1" y="0"/>
            <a:ext cx="9144000" cy="5245246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7ACC1445-7D1E-4FC5-AAC1-F61DD34ACEDD}"/>
              </a:ext>
            </a:extLst>
          </p:cNvPr>
          <p:cNvSpPr/>
          <p:nvPr/>
        </p:nvSpPr>
        <p:spPr>
          <a:xfrm>
            <a:off x="0" y="0"/>
            <a:ext cx="9143999" cy="524524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A404100-BBB6-418D-9F62-80007F477F3B}"/>
              </a:ext>
            </a:extLst>
          </p:cNvPr>
          <p:cNvSpPr/>
          <p:nvPr/>
        </p:nvSpPr>
        <p:spPr>
          <a:xfrm>
            <a:off x="163528" y="219709"/>
            <a:ext cx="6914585" cy="450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Events_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한국관광공사 주최 코리아 럭셔리 </a:t>
            </a:r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트레블마켓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(KLTM)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F43F4723-FD1E-4BC5-A340-1EDAF96CF697}"/>
              </a:ext>
            </a:extLst>
          </p:cNvPr>
          <p:cNvSpPr/>
          <p:nvPr/>
        </p:nvSpPr>
        <p:spPr>
          <a:xfrm>
            <a:off x="228600" y="670602"/>
            <a:ext cx="7529186" cy="5138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629139E0-4887-49D5-B257-ED8F30FB8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6" y="1048148"/>
            <a:ext cx="2978040" cy="19850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853534E7-2E05-4375-8A2E-B3D5E24769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6" y="3039626"/>
            <a:ext cx="2978040" cy="198459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D06EF5F4-D5D5-4E50-AACA-662F2604BA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65" y="3039626"/>
            <a:ext cx="2976551" cy="197874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B5ABA695-54A8-4EFB-AD93-D3CA9F5DE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0" y="3039627"/>
            <a:ext cx="2991614" cy="197874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8989FDF1-B415-4CFA-960E-B225EA4CC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F349BC4-4C35-4A3E-874B-F64C0188A3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51" y="1047750"/>
            <a:ext cx="2991614" cy="199187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B0F49019-6141-473F-90F3-E0175A02A9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50" y="1047750"/>
            <a:ext cx="2976551" cy="199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81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6B40CEEB-35B5-4BB8-A83A-781BEAF65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t="453" r="2217" b="18078"/>
          <a:stretch/>
        </p:blipFill>
        <p:spPr>
          <a:xfrm>
            <a:off x="1" y="0"/>
            <a:ext cx="9144000" cy="5245246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7ACC1445-7D1E-4FC5-AAC1-F61DD34ACEDD}"/>
              </a:ext>
            </a:extLst>
          </p:cNvPr>
          <p:cNvSpPr/>
          <p:nvPr/>
        </p:nvSpPr>
        <p:spPr>
          <a:xfrm>
            <a:off x="0" y="0"/>
            <a:ext cx="9144000" cy="524524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A404100-BBB6-418D-9F62-80007F477F3B}"/>
              </a:ext>
            </a:extLst>
          </p:cNvPr>
          <p:cNvSpPr/>
          <p:nvPr/>
        </p:nvSpPr>
        <p:spPr>
          <a:xfrm>
            <a:off x="163528" y="219709"/>
            <a:ext cx="5888792" cy="450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Events_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한국직업능력개발원 주최 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ICCDPP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국제회의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F43F4723-FD1E-4BC5-A340-1EDAF96CF697}"/>
              </a:ext>
            </a:extLst>
          </p:cNvPr>
          <p:cNvSpPr/>
          <p:nvPr/>
        </p:nvSpPr>
        <p:spPr>
          <a:xfrm flipV="1">
            <a:off x="228600" y="627313"/>
            <a:ext cx="5823720" cy="4895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35A94E6C-470E-4889-BDE8-6AF157790FDE}"/>
              </a:ext>
            </a:extLst>
          </p:cNvPr>
          <p:cNvGrpSpPr/>
          <p:nvPr/>
        </p:nvGrpSpPr>
        <p:grpSpPr>
          <a:xfrm>
            <a:off x="1333500" y="847723"/>
            <a:ext cx="6477000" cy="4104643"/>
            <a:chOff x="1382428" y="1749299"/>
            <a:chExt cx="6923373" cy="4787574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xmlns="" id="{A9A56863-BC65-4311-A2C3-F67E29451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28" y="1749300"/>
              <a:ext cx="3461687" cy="2393787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xmlns="" id="{9DC0BAB1-8267-43FD-9F19-E7BDB404A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114" y="1749299"/>
              <a:ext cx="3461687" cy="2393787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xmlns="" id="{FD36A948-6260-4731-B92B-94B0531F1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28" y="4143086"/>
              <a:ext cx="3461685" cy="2393787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xmlns="" id="{AC602F7A-CA2C-4263-A6CF-2F45BEEF5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113" y="4143086"/>
              <a:ext cx="3461684" cy="2393787"/>
            </a:xfrm>
            <a:prstGeom prst="rect">
              <a:avLst/>
            </a:prstGeom>
          </p:spPr>
        </p:pic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411FEA48-5B78-40BD-9413-F7B37BC63C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27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3578EBAF-7C8B-4D7A-AADE-251A03D3E7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t="453" r="2217" b="18078"/>
          <a:stretch/>
        </p:blipFill>
        <p:spPr>
          <a:xfrm>
            <a:off x="1" y="0"/>
            <a:ext cx="9144000" cy="5245246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7ACC1445-7D1E-4FC5-AAC1-F61DD34ACEDD}"/>
              </a:ext>
            </a:extLst>
          </p:cNvPr>
          <p:cNvSpPr/>
          <p:nvPr/>
        </p:nvSpPr>
        <p:spPr>
          <a:xfrm>
            <a:off x="0" y="0"/>
            <a:ext cx="9144000" cy="5245246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A404100-BBB6-418D-9F62-80007F477F3B}"/>
              </a:ext>
            </a:extLst>
          </p:cNvPr>
          <p:cNvSpPr/>
          <p:nvPr/>
        </p:nvSpPr>
        <p:spPr>
          <a:xfrm>
            <a:off x="163528" y="219709"/>
            <a:ext cx="6059672" cy="450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Events_</a:t>
            </a:r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국제방사선방호위원회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(ICRP)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국제방사선학회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F43F4723-FD1E-4BC5-A340-1EDAF96CF697}"/>
              </a:ext>
            </a:extLst>
          </p:cNvPr>
          <p:cNvSpPr/>
          <p:nvPr/>
        </p:nvSpPr>
        <p:spPr>
          <a:xfrm>
            <a:off x="228600" y="676272"/>
            <a:ext cx="5943600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BEA1DE95-FDF1-43C7-A71F-7DA7BFB40DCE}"/>
              </a:ext>
            </a:extLst>
          </p:cNvPr>
          <p:cNvGrpSpPr/>
          <p:nvPr/>
        </p:nvGrpSpPr>
        <p:grpSpPr>
          <a:xfrm>
            <a:off x="163528" y="1005814"/>
            <a:ext cx="8822911" cy="3917977"/>
            <a:chOff x="479725" y="1839313"/>
            <a:chExt cx="8920921" cy="396150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2D539759-2CF9-4E0E-91A5-C7C27ECEC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26" y="1839313"/>
              <a:ext cx="2977849" cy="1985233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xmlns="" id="{C74CC5EB-61B4-4D34-9E5A-1C5BFA4CB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25" y="3816128"/>
              <a:ext cx="2977849" cy="1984685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xmlns="" id="{07D2ED27-8EDF-43B6-833B-F8C92CF6A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574" y="3816128"/>
              <a:ext cx="2960947" cy="1984685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xmlns="" id="{CA17D638-E7DA-4B3B-8F6E-1A823C95E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522" y="3816128"/>
              <a:ext cx="2982123" cy="1984685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xmlns="" id="{C36C3D1F-4683-42C2-907C-7236029C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798" y="1839313"/>
              <a:ext cx="2977848" cy="1984685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xmlns="" id="{5161DF06-982D-4B98-B966-ECE47A0B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575" y="1839313"/>
              <a:ext cx="2965223" cy="1976815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29818875-1FA2-4EE1-9F19-CE4224D338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15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2" descr="4">
            <a:extLst>
              <a:ext uri="{FF2B5EF4-FFF2-40B4-BE49-F238E27FC236}">
                <a16:creationId xmlns:a16="http://schemas.microsoft.com/office/drawing/2014/main" xmlns="" id="{604D6A57-1E9D-4BF2-ACAF-F96A8E2E8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7095" r="7254" b="6712"/>
          <a:stretch/>
        </p:blipFill>
        <p:spPr bwMode="auto">
          <a:xfrm>
            <a:off x="0" y="-3096"/>
            <a:ext cx="9144000" cy="514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4"/>
          <p:cNvSpPr/>
          <p:nvPr/>
        </p:nvSpPr>
        <p:spPr>
          <a:xfrm>
            <a:off x="-5842" y="-3190"/>
            <a:ext cx="9149842" cy="514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0" name="object 3">
            <a:extLst>
              <a:ext uri="{FF2B5EF4-FFF2-40B4-BE49-F238E27FC236}">
                <a16:creationId xmlns:a16="http://schemas.microsoft.com/office/drawing/2014/main" xmlns="" id="{1AC41387-C7D1-41E6-A555-7DC4C4BAD45F}"/>
              </a:ext>
            </a:extLst>
          </p:cNvPr>
          <p:cNvSpPr/>
          <p:nvPr/>
        </p:nvSpPr>
        <p:spPr>
          <a:xfrm>
            <a:off x="9219" y="-12140"/>
            <a:ext cx="9144000" cy="5135311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7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xmlns="" id="{86C7C264-2828-4E8C-8279-FF13CEED2B55}"/>
              </a:ext>
            </a:extLst>
          </p:cNvPr>
          <p:cNvCxnSpPr>
            <a:cxnSpLocks/>
          </p:cNvCxnSpPr>
          <p:nvPr/>
        </p:nvCxnSpPr>
        <p:spPr>
          <a:xfrm>
            <a:off x="1159068" y="9788238"/>
            <a:ext cx="26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그림 58">
            <a:extLst>
              <a:ext uri="{FF2B5EF4-FFF2-40B4-BE49-F238E27FC236}">
                <a16:creationId xmlns:a16="http://schemas.microsoft.com/office/drawing/2014/main" xmlns="" id="{70C0863F-6BF8-440E-BF4D-08672F978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D714C869-1213-42E7-BE2F-D9F355A89AA3}"/>
              </a:ext>
            </a:extLst>
          </p:cNvPr>
          <p:cNvSpPr/>
          <p:nvPr/>
        </p:nvSpPr>
        <p:spPr>
          <a:xfrm>
            <a:off x="163528" y="200147"/>
            <a:ext cx="1415772" cy="450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체험일정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0" name="object 16">
            <a:extLst>
              <a:ext uri="{FF2B5EF4-FFF2-40B4-BE49-F238E27FC236}">
                <a16:creationId xmlns:a16="http://schemas.microsoft.com/office/drawing/2014/main" xmlns="" id="{2906D845-63A8-4E08-B721-2AFC2137C725}"/>
              </a:ext>
            </a:extLst>
          </p:cNvPr>
          <p:cNvSpPr/>
          <p:nvPr/>
        </p:nvSpPr>
        <p:spPr>
          <a:xfrm flipV="1">
            <a:off x="228600" y="614170"/>
            <a:ext cx="1219199" cy="45719"/>
          </a:xfrm>
          <a:custGeom>
            <a:avLst/>
            <a:gdLst/>
            <a:ahLst/>
            <a:cxnLst/>
            <a:rect l="l" t="t" r="r" b="b"/>
            <a:pathLst>
              <a:path w="1685289">
                <a:moveTo>
                  <a:pt x="0" y="0"/>
                </a:moveTo>
                <a:lnTo>
                  <a:pt x="168490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xmlns="" id="{B878E06F-75DC-4973-B885-6DD2FC45A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65" y="838033"/>
            <a:ext cx="8594035" cy="4105320"/>
          </a:xfrm>
          <a:prstGeom prst="roundRect">
            <a:avLst>
              <a:gd name="adj" fmla="val 8745"/>
            </a:avLst>
          </a:prstGeom>
          <a:solidFill>
            <a:schemeClr val="bg1"/>
          </a:solidFill>
          <a:ln w="127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xmlns="" id="{44F86414-EF8C-4970-A160-6E50F8473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19" y="1041884"/>
            <a:ext cx="7696199" cy="36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just" eaLnBrk="0" latinLnBrk="0" hangingPunct="0">
              <a:lnSpc>
                <a:spcPct val="140000"/>
              </a:lnSpc>
            </a:pPr>
            <a:r>
              <a:rPr lang="en-US" altLang="ko-KR" sz="2000" b="1" u="sng" dirty="0">
                <a:latin typeface="+mj-ea"/>
                <a:ea typeface="+mj-ea"/>
              </a:rPr>
              <a:t>[AGENDA]</a:t>
            </a: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smtClean="0">
                <a:latin typeface="+mj-ea"/>
                <a:ea typeface="+mj-ea"/>
              </a:rPr>
              <a:t>09:30~10:00</a:t>
            </a:r>
            <a:r>
              <a:rPr lang="en-US" altLang="ko-KR" sz="1300" b="1" smtClean="0">
                <a:latin typeface="+mj-ea"/>
              </a:rPr>
              <a:t> </a:t>
            </a:r>
            <a:r>
              <a:rPr lang="en-US" altLang="ko-KR" sz="1300" b="1">
                <a:latin typeface="+mj-ea"/>
              </a:rPr>
              <a:t>– </a:t>
            </a:r>
            <a:r>
              <a:rPr lang="ko-KR" altLang="en-US" sz="1300" b="1" smtClean="0">
                <a:latin typeface="+mj-ea"/>
              </a:rPr>
              <a:t>세종대학교 </a:t>
            </a:r>
            <a:r>
              <a:rPr lang="ko-KR" altLang="en-US" sz="1300" b="1" smtClean="0">
                <a:latin typeface="+mj-ea"/>
              </a:rPr>
              <a:t>집합</a:t>
            </a:r>
            <a:endParaRPr lang="en-US" altLang="ko-KR" sz="1300" b="1" smtClean="0">
              <a:latin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smtClean="0">
                <a:latin typeface="+mj-ea"/>
                <a:ea typeface="+mj-ea"/>
              </a:rPr>
              <a:t>10:00</a:t>
            </a:r>
            <a:r>
              <a:rPr lang="en-US" altLang="ko-KR" sz="1300" b="1" smtClean="0">
                <a:latin typeface="+mj-ea"/>
              </a:rPr>
              <a:t>~10:40 – </a:t>
            </a:r>
            <a:r>
              <a:rPr lang="ko-KR" altLang="en-US" sz="1300" b="1" smtClean="0">
                <a:latin typeface="+mj-ea"/>
              </a:rPr>
              <a:t>명단체크 후 셔틀버스 </a:t>
            </a:r>
            <a:r>
              <a:rPr lang="ko-KR" altLang="en-US" sz="1300" b="1">
                <a:latin typeface="+mj-ea"/>
              </a:rPr>
              <a:t>탑승</a:t>
            </a:r>
            <a:endParaRPr lang="en-US" altLang="ko-KR" sz="1300" b="1" dirty="0">
              <a:latin typeface="+mj-ea"/>
              <a:ea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smtClean="0">
                <a:latin typeface="+mj-ea"/>
                <a:ea typeface="+mj-ea"/>
              </a:rPr>
              <a:t>10:40~11:00 </a:t>
            </a:r>
            <a:r>
              <a:rPr lang="en-US" altLang="ko-KR" sz="1300" b="1" dirty="0">
                <a:latin typeface="+mj-ea"/>
                <a:ea typeface="+mj-ea"/>
              </a:rPr>
              <a:t>– </a:t>
            </a:r>
            <a:r>
              <a:rPr lang="ko-KR" altLang="en-US" sz="1300" b="1" dirty="0" err="1">
                <a:latin typeface="+mj-ea"/>
                <a:ea typeface="+mj-ea"/>
              </a:rPr>
              <a:t>메이필드호텔</a:t>
            </a:r>
            <a:r>
              <a:rPr lang="ko-KR" altLang="en-US" sz="1300" b="1" dirty="0">
                <a:latin typeface="+mj-ea"/>
                <a:ea typeface="+mj-ea"/>
              </a:rPr>
              <a:t> 도착 및 연회장으로 이동</a:t>
            </a:r>
            <a:endParaRPr lang="en-US" altLang="ko-KR" sz="1300" b="1" dirty="0">
              <a:latin typeface="+mj-ea"/>
              <a:ea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dirty="0">
                <a:latin typeface="+mj-ea"/>
                <a:ea typeface="+mj-ea"/>
              </a:rPr>
              <a:t>11:00~11:30 – </a:t>
            </a:r>
            <a:r>
              <a:rPr lang="ko-KR" altLang="en-US" sz="1300" b="1" dirty="0" err="1">
                <a:latin typeface="+mj-ea"/>
                <a:ea typeface="+mj-ea"/>
              </a:rPr>
              <a:t>메이필드호텔</a:t>
            </a:r>
            <a:r>
              <a:rPr lang="ko-KR" altLang="en-US" sz="1300" b="1" dirty="0">
                <a:latin typeface="+mj-ea"/>
                <a:ea typeface="+mj-ea"/>
              </a:rPr>
              <a:t> 오리엔테이션 </a:t>
            </a:r>
            <a:r>
              <a:rPr lang="en-US" altLang="ko-KR" sz="1300" b="1" dirty="0">
                <a:latin typeface="+mj-ea"/>
                <a:ea typeface="+mj-ea"/>
              </a:rPr>
              <a:t>/ </a:t>
            </a:r>
            <a:r>
              <a:rPr lang="ko-KR" altLang="en-US" sz="1300" b="1">
                <a:latin typeface="+mj-ea"/>
                <a:ea typeface="+mj-ea"/>
              </a:rPr>
              <a:t>호텔 </a:t>
            </a:r>
            <a:r>
              <a:rPr lang="ko-KR" altLang="en-US" sz="1300" b="1" smtClean="0">
                <a:latin typeface="+mj-ea"/>
                <a:ea typeface="+mj-ea"/>
              </a:rPr>
              <a:t>외식사업 소개</a:t>
            </a:r>
            <a:r>
              <a:rPr lang="en-US" altLang="ko-KR" sz="1300" b="1" dirty="0">
                <a:latin typeface="+mj-ea"/>
                <a:ea typeface="+mj-ea"/>
              </a:rPr>
              <a:t>, </a:t>
            </a:r>
            <a:r>
              <a:rPr lang="ko-KR" altLang="en-US" sz="1300" b="1" dirty="0">
                <a:latin typeface="+mj-ea"/>
                <a:ea typeface="+mj-ea"/>
              </a:rPr>
              <a:t>교육일정 안내 및 주의사항 전달</a:t>
            </a:r>
            <a:endParaRPr lang="en-US" altLang="ko-KR" sz="1300" b="1" dirty="0">
              <a:latin typeface="+mj-ea"/>
              <a:ea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dirty="0">
                <a:latin typeface="+mj-ea"/>
                <a:ea typeface="+mj-ea"/>
              </a:rPr>
              <a:t>11:30~13:00 </a:t>
            </a:r>
            <a:r>
              <a:rPr lang="en-US" altLang="ko-KR" sz="1300" b="1">
                <a:latin typeface="+mj-ea"/>
                <a:ea typeface="+mj-ea"/>
              </a:rPr>
              <a:t>– </a:t>
            </a:r>
            <a:r>
              <a:rPr lang="ko-KR" altLang="en-US" sz="1300" b="1" smtClean="0">
                <a:latin typeface="+mj-ea"/>
                <a:ea typeface="+mj-ea"/>
              </a:rPr>
              <a:t>외식서비스 테이블 </a:t>
            </a:r>
            <a:r>
              <a:rPr lang="ko-KR" altLang="en-US" sz="1300" b="1" dirty="0">
                <a:latin typeface="+mj-ea"/>
                <a:ea typeface="+mj-ea"/>
              </a:rPr>
              <a:t>매너교육 및 실습 </a:t>
            </a:r>
            <a:r>
              <a:rPr lang="en-US" altLang="ko-KR" sz="1300" b="1" dirty="0">
                <a:latin typeface="+mj-ea"/>
                <a:ea typeface="+mj-ea"/>
              </a:rPr>
              <a:t>&amp; </a:t>
            </a:r>
            <a:r>
              <a:rPr lang="ko-KR" altLang="en-US" sz="1300" b="1" dirty="0">
                <a:latin typeface="+mj-ea"/>
                <a:ea typeface="+mj-ea"/>
              </a:rPr>
              <a:t>오찬</a:t>
            </a:r>
            <a:endParaRPr lang="en-US" altLang="ko-KR" sz="1300" b="1" dirty="0">
              <a:latin typeface="+mj-ea"/>
              <a:ea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dirty="0">
                <a:latin typeface="+mj-ea"/>
                <a:ea typeface="+mj-ea"/>
              </a:rPr>
              <a:t>13:00~15:00 – </a:t>
            </a:r>
            <a:r>
              <a:rPr lang="ko-KR" altLang="en-US" sz="1300" b="1" dirty="0">
                <a:latin typeface="+mj-ea"/>
                <a:ea typeface="+mj-ea"/>
              </a:rPr>
              <a:t>서비스마인드 교육</a:t>
            </a:r>
            <a:r>
              <a:rPr lang="en-US" altLang="ko-KR" sz="1300" b="1" dirty="0">
                <a:latin typeface="+mj-ea"/>
                <a:ea typeface="+mj-ea"/>
              </a:rPr>
              <a:t>, </a:t>
            </a:r>
            <a:r>
              <a:rPr lang="ko-KR" altLang="en-US" sz="1300" b="1" dirty="0">
                <a:latin typeface="+mj-ea"/>
                <a:ea typeface="+mj-ea"/>
              </a:rPr>
              <a:t>예절 교육</a:t>
            </a:r>
            <a:r>
              <a:rPr lang="en-US" altLang="ko-KR" sz="1300" b="1" dirty="0">
                <a:latin typeface="+mj-ea"/>
                <a:ea typeface="+mj-ea"/>
              </a:rPr>
              <a:t> </a:t>
            </a: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dirty="0">
                <a:latin typeface="+mj-ea"/>
              </a:rPr>
              <a:t>15:00~16:00 </a:t>
            </a:r>
            <a:r>
              <a:rPr lang="en-US" altLang="ko-KR" sz="1300" b="1">
                <a:latin typeface="+mj-ea"/>
              </a:rPr>
              <a:t>– </a:t>
            </a:r>
            <a:r>
              <a:rPr lang="ko-KR" altLang="en-US" sz="1300" b="1" smtClean="0">
                <a:latin typeface="+mj-ea"/>
              </a:rPr>
              <a:t>기술기반 서비스 메이필드호텔 </a:t>
            </a:r>
            <a:r>
              <a:rPr lang="ko-KR" altLang="en-US" sz="1300" b="1" dirty="0">
                <a:latin typeface="+mj-ea"/>
              </a:rPr>
              <a:t>투어</a:t>
            </a:r>
            <a:r>
              <a:rPr lang="en-US" altLang="ko-KR" sz="1300" b="1" dirty="0">
                <a:latin typeface="+mj-ea"/>
              </a:rPr>
              <a:t> </a:t>
            </a:r>
            <a:r>
              <a:rPr lang="ko-KR" altLang="en-US" sz="1300" b="1" dirty="0">
                <a:latin typeface="+mj-ea"/>
              </a:rPr>
              <a:t> </a:t>
            </a:r>
            <a:endParaRPr lang="en-US" altLang="ko-KR" sz="1300" b="1" dirty="0">
              <a:latin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dirty="0">
                <a:latin typeface="+mj-ea"/>
              </a:rPr>
              <a:t>16:00~17:20 – </a:t>
            </a:r>
            <a:r>
              <a:rPr lang="ko-KR" altLang="en-US" sz="1300" b="1" dirty="0">
                <a:latin typeface="+mj-ea"/>
              </a:rPr>
              <a:t>면접 이론 및 시뮬레이션</a:t>
            </a:r>
            <a:endParaRPr lang="en-US" altLang="ko-KR" sz="1300" b="1" dirty="0">
              <a:latin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dirty="0">
                <a:latin typeface="+mj-ea"/>
              </a:rPr>
              <a:t>17:20~17:40 – </a:t>
            </a:r>
            <a:r>
              <a:rPr lang="ko-KR" altLang="en-US" sz="1300" b="1" dirty="0">
                <a:latin typeface="+mj-ea"/>
              </a:rPr>
              <a:t>사장님 특별강의</a:t>
            </a:r>
            <a:endParaRPr lang="en-US" altLang="ko-KR" sz="1300" b="1" dirty="0">
              <a:latin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smtClean="0">
                <a:latin typeface="+mj-ea"/>
              </a:rPr>
              <a:t>17:40~20:00 </a:t>
            </a:r>
            <a:r>
              <a:rPr lang="en-US" altLang="ko-KR" sz="1300" b="1">
                <a:latin typeface="+mj-ea"/>
              </a:rPr>
              <a:t>– </a:t>
            </a:r>
            <a:r>
              <a:rPr lang="ko-KR" altLang="en-US" sz="1300" b="1" smtClean="0">
                <a:latin typeface="+mj-ea"/>
              </a:rPr>
              <a:t>와인소믈리에 강의 </a:t>
            </a:r>
            <a:r>
              <a:rPr lang="en-US" altLang="ko-KR" sz="1300" b="1">
                <a:latin typeface="+mj-ea"/>
              </a:rPr>
              <a:t>&amp; </a:t>
            </a:r>
            <a:r>
              <a:rPr lang="ko-KR" altLang="en-US" sz="1300" b="1" smtClean="0">
                <a:latin typeface="+mj-ea"/>
              </a:rPr>
              <a:t>만찬</a:t>
            </a:r>
            <a:endParaRPr lang="en-US" altLang="ko-KR" sz="1300" b="1" smtClean="0">
              <a:latin typeface="+mj-ea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lang="en-US" altLang="ko-KR" sz="1300" b="1" smtClean="0">
                <a:latin typeface="+mj-ea"/>
              </a:rPr>
              <a:t>20:00~21:30 </a:t>
            </a:r>
            <a:r>
              <a:rPr lang="en-US" altLang="ko-KR" sz="1300" b="1">
                <a:latin typeface="+mj-ea"/>
              </a:rPr>
              <a:t>– </a:t>
            </a:r>
            <a:r>
              <a:rPr lang="ko-KR" altLang="en-US" sz="1300" b="1" smtClean="0">
                <a:latin typeface="+mj-ea"/>
              </a:rPr>
              <a:t>세종대학교 하차</a:t>
            </a:r>
            <a:endParaRPr kumimoji="0" lang="en-US" altLang="ko-KR" sz="13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ea"/>
              <a:ea typeface="+mj-ea"/>
              <a:cs typeface="한양신명조"/>
            </a:endParaRPr>
          </a:p>
        </p:txBody>
      </p:sp>
    </p:spTree>
    <p:extLst>
      <p:ext uri="{BB962C8B-B14F-4D97-AF65-F5344CB8AC3E}">
        <p14:creationId xmlns:p14="http://schemas.microsoft.com/office/powerpoint/2010/main" val="318250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EB4B03BC-8191-45EA-B112-4AB1B3A33494}"/>
              </a:ext>
            </a:extLst>
          </p:cNvPr>
          <p:cNvSpPr/>
          <p:nvPr/>
        </p:nvSpPr>
        <p:spPr>
          <a:xfrm>
            <a:off x="2285999" y="18638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감사합니다</a:t>
            </a:r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ko-KR" altLang="en-US" b="1" dirty="0">
              <a:latin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D1F67D8-17C4-43BB-8A9A-A420181B6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23" y="4248150"/>
            <a:ext cx="2004553" cy="40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>
            <a:extLst>
              <a:ext uri="{FF2B5EF4-FFF2-40B4-BE49-F238E27FC236}">
                <a16:creationId xmlns:a16="http://schemas.microsoft.com/office/drawing/2014/main" xmlns="" id="{2FFEE4F3-5169-41EA-841E-C907E4094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698"/>
          <a:stretch/>
        </p:blipFill>
        <p:spPr>
          <a:xfrm>
            <a:off x="-76200" y="765"/>
            <a:ext cx="9296400" cy="5142739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 flipV="1">
            <a:off x="228601" y="614171"/>
            <a:ext cx="609600" cy="58241"/>
          </a:xfrm>
          <a:custGeom>
            <a:avLst/>
            <a:gdLst/>
            <a:ahLst/>
            <a:cxnLst/>
            <a:rect l="l" t="t" r="r" b="b"/>
            <a:pathLst>
              <a:path w="1685289">
                <a:moveTo>
                  <a:pt x="0" y="0"/>
                </a:moveTo>
                <a:lnTo>
                  <a:pt x="168490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xmlns="" id="{AFF03410-3C80-4D3E-BE4F-C043F39BEC7E}"/>
              </a:ext>
            </a:extLst>
          </p:cNvPr>
          <p:cNvSpPr/>
          <p:nvPr/>
        </p:nvSpPr>
        <p:spPr>
          <a:xfrm>
            <a:off x="-76200" y="-761"/>
            <a:ext cx="92964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31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43" name="object 27">
            <a:extLst>
              <a:ext uri="{FF2B5EF4-FFF2-40B4-BE49-F238E27FC236}">
                <a16:creationId xmlns:a16="http://schemas.microsoft.com/office/drawing/2014/main" xmlns="" id="{F1968ED6-5770-478C-AFB3-F1FA20AC2943}"/>
              </a:ext>
            </a:extLst>
          </p:cNvPr>
          <p:cNvSpPr/>
          <p:nvPr/>
        </p:nvSpPr>
        <p:spPr>
          <a:xfrm>
            <a:off x="-76200" y="420142"/>
            <a:ext cx="6181725" cy="5568835"/>
          </a:xfrm>
          <a:prstGeom prst="rect">
            <a:avLst/>
          </a:prstGeom>
          <a:blipFill dpi="0" rotWithShape="1">
            <a:blip r:embed="rId5" cstate="print">
              <a:alphaModFix amt="56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F79F18C6-FFCB-45F0-9834-76560B41476E}"/>
              </a:ext>
            </a:extLst>
          </p:cNvPr>
          <p:cNvSpPr/>
          <p:nvPr/>
        </p:nvSpPr>
        <p:spPr>
          <a:xfrm>
            <a:off x="163528" y="200147"/>
            <a:ext cx="1500732" cy="450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호텔 개요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F083BDF-5DFB-4812-8CE4-3E4F2B089609}"/>
              </a:ext>
            </a:extLst>
          </p:cNvPr>
          <p:cNvSpPr txBox="1"/>
          <p:nvPr/>
        </p:nvSpPr>
        <p:spPr>
          <a:xfrm>
            <a:off x="1114424" y="2074217"/>
            <a:ext cx="5495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2003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년 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10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월 그랜드 오픈</a:t>
            </a:r>
            <a:endParaRPr lang="en-US" altLang="ko-KR" sz="16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6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유러피안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sz="16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부티크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 호텔 </a:t>
            </a:r>
            <a:endParaRPr lang="en-US" altLang="ko-KR" sz="16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3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만 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2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천여 평의 부지</a:t>
            </a:r>
            <a:endParaRPr lang="en-US" altLang="ko-KR" sz="16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아름다운 조경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산책로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객실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레스토랑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해수 수영장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스파 등</a:t>
            </a:r>
            <a:endParaRPr lang="en-US" altLang="ko-KR" sz="16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특급호텔 유일의 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PAR3 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골프 코스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, 300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야드 야외 골프 연습장</a:t>
            </a:r>
            <a:endParaRPr lang="en-US" altLang="ko-KR" sz="16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인천국제공항</a:t>
            </a:r>
            <a:r>
              <a: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김포국제공항과 인접 </a:t>
            </a:r>
            <a:endParaRPr lang="en-US" altLang="ko-KR" sz="16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020A778-42A7-4449-BB0B-AF32F8E95F2E}"/>
              </a:ext>
            </a:extLst>
          </p:cNvPr>
          <p:cNvSpPr/>
          <p:nvPr/>
        </p:nvSpPr>
        <p:spPr>
          <a:xfrm>
            <a:off x="1114424" y="1047750"/>
            <a:ext cx="59759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MAYFIELD  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“Special &amp; Natural”</a:t>
            </a:r>
            <a:endParaRPr lang="ko-KR" altLang="en-US" sz="2000"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782718DE-AE88-45F3-92EE-9D87664BE7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7C660830-B39C-4C5E-8376-2E65389D3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1976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xmlns="" id="{7C41000A-E1B0-484E-A371-E0C9A21AA95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56000"/>
            </a:srgbClr>
          </a:solidFill>
        </p:spPr>
        <p:txBody>
          <a:bodyPr wrap="square" lIns="0" tIns="0" rIns="0" bIns="0" rtlCol="0"/>
          <a:lstStyle/>
          <a:p>
            <a:endParaRPr b="1"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0" y="659890"/>
            <a:ext cx="2874263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3A61904-2222-4E34-914B-B107530B83BB}"/>
              </a:ext>
            </a:extLst>
          </p:cNvPr>
          <p:cNvSpPr txBox="1"/>
          <p:nvPr/>
        </p:nvSpPr>
        <p:spPr>
          <a:xfrm>
            <a:off x="228600" y="3028950"/>
            <a:ext cx="85344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2500" b="1" dirty="0" err="1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스코트랜드의</a:t>
            </a:r>
            <a:r>
              <a:rPr lang="ko-KR" altLang="en-US" sz="25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성 </a:t>
            </a:r>
            <a:r>
              <a:rPr lang="en-US" altLang="ko-KR" sz="25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‘</a:t>
            </a:r>
            <a:r>
              <a:rPr lang="ko-KR" altLang="en-US" sz="2500" b="1" dirty="0" err="1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메이필드</a:t>
            </a:r>
            <a:r>
              <a:rPr lang="en-US" altLang="ko-KR" sz="25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’</a:t>
            </a:r>
            <a:r>
              <a:rPr lang="en-US" altLang="ko-KR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에서 유래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, ‘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고객을 왕처럼 서비스하겠다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’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는 의미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유러피안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스타일의 </a:t>
            </a:r>
            <a:r>
              <a:rPr lang="ko-KR" altLang="en-US" sz="25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고품격 호텔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지향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5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아름다운 자연 속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에서 편안한 휴식과 재충전으로 온전한 회복을 경험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4624628-6C53-4BF6-B707-3A369AD65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3A79EE4-6648-493A-8682-5DC82CEB2861}"/>
              </a:ext>
            </a:extLst>
          </p:cNvPr>
          <p:cNvSpPr/>
          <p:nvPr/>
        </p:nvSpPr>
        <p:spPr>
          <a:xfrm>
            <a:off x="163528" y="200147"/>
            <a:ext cx="2640466" cy="448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브랜드 아이덴티티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7C660830-B39C-4C5E-8376-2E65389D3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1976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xmlns="" id="{7C41000A-E1B0-484E-A371-E0C9A21AA956}"/>
              </a:ext>
            </a:extLst>
          </p:cNvPr>
          <p:cNvSpPr/>
          <p:nvPr/>
        </p:nvSpPr>
        <p:spPr>
          <a:xfrm>
            <a:off x="0" y="0"/>
            <a:ext cx="9144000" cy="514893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56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0" y="676274"/>
            <a:ext cx="1924049" cy="66675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3A79EE4-6648-493A-8682-5DC82CEB2861}"/>
              </a:ext>
            </a:extLst>
          </p:cNvPr>
          <p:cNvSpPr/>
          <p:nvPr/>
        </p:nvSpPr>
        <p:spPr>
          <a:xfrm>
            <a:off x="163528" y="243521"/>
            <a:ext cx="2161169" cy="448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부대 시설 </a:t>
            </a: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map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4624628-6C53-4BF6-B707-3A369AD65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pic>
        <p:nvPicPr>
          <p:cNvPr id="10" name="Picture 6" descr="호텔지도">
            <a:extLst>
              <a:ext uri="{FF2B5EF4-FFF2-40B4-BE49-F238E27FC236}">
                <a16:creationId xmlns:a16="http://schemas.microsoft.com/office/drawing/2014/main" xmlns="" id="{32CF87D1-80EE-4DBB-A553-2EF4452A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" y="-134209"/>
            <a:ext cx="7135514" cy="51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0">
            <a:extLst>
              <a:ext uri="{FF2B5EF4-FFF2-40B4-BE49-F238E27FC236}">
                <a16:creationId xmlns:a16="http://schemas.microsoft.com/office/drawing/2014/main" xmlns="" id="{9880A6A6-D190-4436-B290-8074F7D96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53" y="807076"/>
            <a:ext cx="18470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이탈리안레스토랑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 </a:t>
            </a: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라페스타</a:t>
            </a:r>
            <a:endParaRPr kumimoji="0"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윤고딕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xmlns="" id="{2AA23EF3-D0C2-4A8B-A91D-AC2A28A47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0330" y="438909"/>
            <a:ext cx="555818" cy="436178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xmlns="" id="{A1555799-6648-421F-9CFF-8A25570CB75A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032862" y="2159155"/>
            <a:ext cx="2309623" cy="868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xmlns="" id="{A761BF02-60B3-4C3A-9DDB-36923ABF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64" y="2040211"/>
            <a:ext cx="16737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뷔페레스토랑 </a:t>
            </a: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캐슬테라스</a:t>
            </a:r>
            <a:endParaRPr kumimoji="0"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윤고딕"/>
            </a:endParaRP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xmlns="" id="{5AEFC3C7-1877-401B-B22A-C13847857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961" y="185760"/>
            <a:ext cx="8611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중식당 이원</a:t>
            </a:r>
          </a:p>
        </p:txBody>
      </p:sp>
      <p:sp>
        <p:nvSpPr>
          <p:cNvPr id="16" name="Line 25">
            <a:extLst>
              <a:ext uri="{FF2B5EF4-FFF2-40B4-BE49-F238E27FC236}">
                <a16:creationId xmlns:a16="http://schemas.microsoft.com/office/drawing/2014/main" xmlns="" id="{1593E22A-8D32-4883-AC2F-280CD45D45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1" y="2133437"/>
            <a:ext cx="2244552" cy="788117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xmlns="" id="{3CE0450D-3E40-4DE3-A7A2-C7F736E2D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2" y="1733305"/>
            <a:ext cx="11870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한정식당 </a:t>
            </a: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봉래헌</a:t>
            </a:r>
            <a:r>
              <a:rPr kumimoji="0" lang="en-US" altLang="ko-KR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, 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한식당 낙원</a:t>
            </a:r>
          </a:p>
        </p:txBody>
      </p:sp>
      <p:sp>
        <p:nvSpPr>
          <p:cNvPr id="20" name="Line 28">
            <a:extLst>
              <a:ext uri="{FF2B5EF4-FFF2-40B4-BE49-F238E27FC236}">
                <a16:creationId xmlns:a16="http://schemas.microsoft.com/office/drawing/2014/main" xmlns="" id="{0178E623-3855-4F9E-9F2C-9178860AFB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13625" y="372113"/>
            <a:ext cx="876228" cy="77673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xmlns="" id="{A95457D0-3B0A-4699-B5B2-8D58DECE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31831"/>
            <a:ext cx="6976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아트리움</a:t>
            </a:r>
            <a:endParaRPr kumimoji="0" lang="ko-KR" altLang="en-US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윤고딕"/>
            </a:endParaRP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xmlns="" id="{7BB73BCB-E7AC-42FF-869A-9E92D6740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3327"/>
            <a:ext cx="11630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연회장</a:t>
            </a:r>
          </a:p>
        </p:txBody>
      </p:sp>
      <p:sp>
        <p:nvSpPr>
          <p:cNvPr id="23" name="Text Box 35">
            <a:extLst>
              <a:ext uri="{FF2B5EF4-FFF2-40B4-BE49-F238E27FC236}">
                <a16:creationId xmlns:a16="http://schemas.microsoft.com/office/drawing/2014/main" xmlns="" id="{E20D6041-2455-4484-8A24-E5A4D77A0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250" y="3489679"/>
            <a:ext cx="14093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골프 </a:t>
            </a: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드라이빙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 레인지</a:t>
            </a:r>
          </a:p>
        </p:txBody>
      </p:sp>
      <p:sp>
        <p:nvSpPr>
          <p:cNvPr id="25" name="Text Box 36">
            <a:extLst>
              <a:ext uri="{FF2B5EF4-FFF2-40B4-BE49-F238E27FC236}">
                <a16:creationId xmlns:a16="http://schemas.microsoft.com/office/drawing/2014/main" xmlns="" id="{5D3AB78C-C766-48A6-9505-E6E887917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048" y="2931660"/>
            <a:ext cx="950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Par 3 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골프장</a:t>
            </a: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xmlns="" id="{C4781708-62D6-427E-9158-301C53476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245" y="2441164"/>
            <a:ext cx="760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P2 </a:t>
            </a:r>
            <a:r>
              <a:rPr kumimoji="0" lang="ko-KR" altLang="en-US" sz="1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주차장</a:t>
            </a:r>
          </a:p>
        </p:txBody>
      </p:sp>
      <p:sp>
        <p:nvSpPr>
          <p:cNvPr id="28" name="Text Box 40">
            <a:extLst>
              <a:ext uri="{FF2B5EF4-FFF2-40B4-BE49-F238E27FC236}">
                <a16:creationId xmlns:a16="http://schemas.microsoft.com/office/drawing/2014/main" xmlns="" id="{B3F32EBF-BE84-4C07-B296-3C4E9CDC1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273" y="545122"/>
            <a:ext cx="760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P3 </a:t>
            </a:r>
            <a:r>
              <a:rPr kumimoji="0" lang="ko-KR" altLang="en-US" sz="1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주차장</a:t>
            </a:r>
          </a:p>
        </p:txBody>
      </p:sp>
      <p:sp>
        <p:nvSpPr>
          <p:cNvPr id="29" name="Text Box 41">
            <a:extLst>
              <a:ext uri="{FF2B5EF4-FFF2-40B4-BE49-F238E27FC236}">
                <a16:creationId xmlns:a16="http://schemas.microsoft.com/office/drawing/2014/main" xmlns="" id="{A5A5532D-DB04-47F9-8216-26A16D9DF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7778" y="3761467"/>
            <a:ext cx="760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P1 </a:t>
            </a:r>
            <a:r>
              <a:rPr kumimoji="0" lang="ko-KR" altLang="en-US" sz="1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주차장</a:t>
            </a:r>
          </a:p>
        </p:txBody>
      </p:sp>
      <p:sp>
        <p:nvSpPr>
          <p:cNvPr id="30" name="Line 45">
            <a:extLst>
              <a:ext uri="{FF2B5EF4-FFF2-40B4-BE49-F238E27FC236}">
                <a16:creationId xmlns:a16="http://schemas.microsoft.com/office/drawing/2014/main" xmlns="" id="{0D7CC7FF-7195-4662-9330-03C593A6214B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4191000" y="4523114"/>
            <a:ext cx="9604" cy="310837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1" name="Text Box 46">
            <a:extLst>
              <a:ext uri="{FF2B5EF4-FFF2-40B4-BE49-F238E27FC236}">
                <a16:creationId xmlns:a16="http://schemas.microsoft.com/office/drawing/2014/main" xmlns="" id="{1BFBE400-C57E-404B-8171-37AF1911E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600" y="4834332"/>
            <a:ext cx="26468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별관 </a:t>
            </a: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스위트동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 객실</a:t>
            </a:r>
            <a:r>
              <a:rPr kumimoji="0" lang="en-US" altLang="ko-KR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, 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피트니스</a:t>
            </a:r>
            <a:r>
              <a:rPr kumimoji="0" lang="en-US" altLang="ko-KR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, 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사우나</a:t>
            </a:r>
            <a:r>
              <a:rPr kumimoji="0" lang="en-US" altLang="ko-KR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, 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스파</a:t>
            </a:r>
          </a:p>
        </p:txBody>
      </p:sp>
      <p:sp>
        <p:nvSpPr>
          <p:cNvPr id="32" name="Line 110">
            <a:extLst>
              <a:ext uri="{FF2B5EF4-FFF2-40B4-BE49-F238E27FC236}">
                <a16:creationId xmlns:a16="http://schemas.microsoft.com/office/drawing/2014/main" xmlns="" id="{E6D18306-2CE0-46AD-9DD3-750D42B16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3124" y="309549"/>
            <a:ext cx="159294" cy="68647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3" name="Line 112">
            <a:extLst>
              <a:ext uri="{FF2B5EF4-FFF2-40B4-BE49-F238E27FC236}">
                <a16:creationId xmlns:a16="http://schemas.microsoft.com/office/drawing/2014/main" xmlns="" id="{8BF2A1A6-CA0D-4770-B22B-A02B355590F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4926434" y="3613180"/>
            <a:ext cx="1352683" cy="869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4" name="Line 124">
            <a:extLst>
              <a:ext uri="{FF2B5EF4-FFF2-40B4-BE49-F238E27FC236}">
                <a16:creationId xmlns:a16="http://schemas.microsoft.com/office/drawing/2014/main" xmlns="" id="{90C25CB5-6CED-407B-BF57-F23291D6F41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378417" y="3054771"/>
            <a:ext cx="872635" cy="8337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xmlns="" id="{2328E9DB-61CE-4890-A176-961BCE6B310C}"/>
              </a:ext>
            </a:extLst>
          </p:cNvPr>
          <p:cNvGraphicFramePr>
            <a:graphicFrameLocks noGrp="1"/>
          </p:cNvGraphicFramePr>
          <p:nvPr/>
        </p:nvGraphicFramePr>
        <p:xfrm>
          <a:off x="7272809" y="4135768"/>
          <a:ext cx="177882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5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36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PARKING</a:t>
                      </a:r>
                      <a:endParaRPr lang="ko-KR" altLang="en-US" sz="9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CAPACITY</a:t>
                      </a:r>
                      <a:endParaRPr lang="ko-KR" altLang="en-US" sz="9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6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P1</a:t>
                      </a:r>
                      <a:endParaRPr lang="ko-KR" altLang="en-US" sz="9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374</a:t>
                      </a:r>
                      <a:r>
                        <a:rPr lang="ko-KR" altLang="en-US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대</a:t>
                      </a:r>
                    </a:p>
                  </a:txBody>
                  <a:tcPr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6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P2</a:t>
                      </a:r>
                      <a:endParaRPr lang="ko-KR" altLang="en-US" sz="9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57</a:t>
                      </a:r>
                      <a:r>
                        <a:rPr lang="ko-KR" altLang="en-US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대</a:t>
                      </a:r>
                    </a:p>
                  </a:txBody>
                  <a:tcPr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36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P3</a:t>
                      </a:r>
                      <a:endParaRPr lang="ko-KR" altLang="en-US" sz="9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96</a:t>
                      </a:r>
                      <a:r>
                        <a:rPr lang="ko-KR" altLang="en-US" sz="9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대</a:t>
                      </a:r>
                    </a:p>
                  </a:txBody>
                  <a:tcPr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F1B00293-CBFA-4CAF-A402-EFBB6E8DED76}"/>
              </a:ext>
            </a:extLst>
          </p:cNvPr>
          <p:cNvSpPr/>
          <p:nvPr/>
        </p:nvSpPr>
        <p:spPr>
          <a:xfrm>
            <a:off x="7272809" y="3884578"/>
            <a:ext cx="6463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9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주차시설</a:t>
            </a:r>
          </a:p>
        </p:txBody>
      </p:sp>
      <p:sp>
        <p:nvSpPr>
          <p:cNvPr id="37" name="Line 28">
            <a:extLst>
              <a:ext uri="{FF2B5EF4-FFF2-40B4-BE49-F238E27FC236}">
                <a16:creationId xmlns:a16="http://schemas.microsoft.com/office/drawing/2014/main" xmlns="" id="{E0997F59-06F0-43E9-B020-A7329F6B54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1732583"/>
            <a:ext cx="804465" cy="9482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8" name="Text Box 29">
            <a:extLst>
              <a:ext uri="{FF2B5EF4-FFF2-40B4-BE49-F238E27FC236}">
                <a16:creationId xmlns:a16="http://schemas.microsoft.com/office/drawing/2014/main" xmlns="" id="{2806EA4F-52EF-4C5B-AE33-C0BD48DA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311" y="1589432"/>
            <a:ext cx="2412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본관 </a:t>
            </a: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호텔동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 객실</a:t>
            </a:r>
            <a:r>
              <a:rPr kumimoji="0" lang="en-US" altLang="ko-KR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, </a:t>
            </a:r>
            <a:r>
              <a:rPr kumimoji="0"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로비라운지 </a:t>
            </a:r>
            <a:r>
              <a:rPr kumimoji="0"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로얄마일</a:t>
            </a:r>
            <a:endParaRPr kumimoji="0" lang="ko-KR" altLang="en-US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윤고딕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7C8D0F43-70A3-4AAA-918C-B2C7C452D720}"/>
              </a:ext>
            </a:extLst>
          </p:cNvPr>
          <p:cNvSpPr/>
          <p:nvPr/>
        </p:nvSpPr>
        <p:spPr>
          <a:xfrm>
            <a:off x="2514600" y="2267918"/>
            <a:ext cx="316926" cy="270606"/>
          </a:xfrm>
          <a:prstGeom prst="ellipse">
            <a:avLst/>
          </a:prstGeom>
          <a:solidFill>
            <a:srgbClr val="71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xmlns="" id="{C8C5EBB5-28EC-4551-AFD8-F992DE53A5D6}"/>
              </a:ext>
            </a:extLst>
          </p:cNvPr>
          <p:cNvSpPr/>
          <p:nvPr/>
        </p:nvSpPr>
        <p:spPr>
          <a:xfrm>
            <a:off x="3040361" y="1959138"/>
            <a:ext cx="729272" cy="270606"/>
          </a:xfrm>
          <a:prstGeom prst="ellipse">
            <a:avLst/>
          </a:prstGeom>
          <a:solidFill>
            <a:srgbClr val="71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Line 25">
            <a:extLst>
              <a:ext uri="{FF2B5EF4-FFF2-40B4-BE49-F238E27FC236}">
                <a16:creationId xmlns:a16="http://schemas.microsoft.com/office/drawing/2014/main" xmlns="" id="{9ED81194-F8AD-4394-B6C6-D0FB6B5DCF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339414"/>
            <a:ext cx="641542" cy="560974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41" name="Text Box 26">
            <a:extLst>
              <a:ext uri="{FF2B5EF4-FFF2-40B4-BE49-F238E27FC236}">
                <a16:creationId xmlns:a16="http://schemas.microsoft.com/office/drawing/2014/main" xmlns="" id="{3093E7CE-27EB-4C02-8033-CEA248C00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254" y="1106364"/>
            <a:ext cx="11870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PINE GARDEN</a:t>
            </a:r>
            <a:endParaRPr kumimoji="0" lang="ko-KR" altLang="en-US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윤고딕"/>
            </a:endParaRPr>
          </a:p>
        </p:txBody>
      </p:sp>
      <p:sp>
        <p:nvSpPr>
          <p:cNvPr id="42" name="Line 25">
            <a:extLst>
              <a:ext uri="{FF2B5EF4-FFF2-40B4-BE49-F238E27FC236}">
                <a16:creationId xmlns:a16="http://schemas.microsoft.com/office/drawing/2014/main" xmlns="" id="{818F459E-406A-4DD8-BCDE-58892C8E2C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0496" y="1047210"/>
            <a:ext cx="566070" cy="5316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43" name="Text Box 26">
            <a:extLst>
              <a:ext uri="{FF2B5EF4-FFF2-40B4-BE49-F238E27FC236}">
                <a16:creationId xmlns:a16="http://schemas.microsoft.com/office/drawing/2014/main" xmlns="" id="{4DB17E27-1179-43D9-A64D-863B06161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033" y="811177"/>
            <a:ext cx="16679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윤고딕"/>
              </a:rPr>
              <a:t>BELL TOWER GARDEN</a:t>
            </a:r>
            <a:endParaRPr kumimoji="0" lang="ko-KR" altLang="en-US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윤고딕"/>
            </a:endParaRPr>
          </a:p>
        </p:txBody>
      </p:sp>
      <p:sp>
        <p:nvSpPr>
          <p:cNvPr id="44" name="Line 124">
            <a:extLst>
              <a:ext uri="{FF2B5EF4-FFF2-40B4-BE49-F238E27FC236}">
                <a16:creationId xmlns:a16="http://schemas.microsoft.com/office/drawing/2014/main" xmlns="" id="{F54C3BC4-2DF9-44DA-BBF4-B336BCF9869F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198067" y="958413"/>
            <a:ext cx="913222" cy="407015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5274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6200" y="-95250"/>
            <a:ext cx="9296399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7ACC1445-7D1E-4FC5-AAC1-F61DD34ACEDD}"/>
              </a:ext>
            </a:extLst>
          </p:cNvPr>
          <p:cNvSpPr/>
          <p:nvPr/>
        </p:nvSpPr>
        <p:spPr>
          <a:xfrm>
            <a:off x="-76201" y="-95250"/>
            <a:ext cx="9296399" cy="5334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8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A404100-BBB6-418D-9F62-80007F477F3B}"/>
              </a:ext>
            </a:extLst>
          </p:cNvPr>
          <p:cNvSpPr/>
          <p:nvPr/>
        </p:nvSpPr>
        <p:spPr>
          <a:xfrm>
            <a:off x="163528" y="243521"/>
            <a:ext cx="800219" cy="448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객실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F43F4723-FD1E-4BC5-A340-1EDAF96CF697}"/>
              </a:ext>
            </a:extLst>
          </p:cNvPr>
          <p:cNvSpPr/>
          <p:nvPr/>
        </p:nvSpPr>
        <p:spPr>
          <a:xfrm>
            <a:off x="228601" y="676274"/>
            <a:ext cx="1076586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93DE5B4A-A360-4B5B-A5C8-9267059A5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37" y="2939558"/>
            <a:ext cx="3212376" cy="2146792"/>
          </a:xfrm>
          <a:prstGeom prst="rect">
            <a:avLst/>
          </a:prstGeom>
          <a:ln w="6350">
            <a:noFill/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4CB4D5C7-A87E-4F1A-8A2C-733F81EAF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41" y="671088"/>
            <a:ext cx="3207753" cy="2144490"/>
          </a:xfrm>
          <a:prstGeom prst="rect">
            <a:avLst/>
          </a:prstGeom>
          <a:ln w="6350">
            <a:noFill/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E476AA13-D9C6-4122-9C85-FE3595F56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71088"/>
            <a:ext cx="3216736" cy="214449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67A16A68-89FC-451B-8751-5DB80D87DF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37" y="2939562"/>
            <a:ext cx="3203980" cy="21444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24AC230-5532-41B8-8773-772F342C85B9}"/>
              </a:ext>
            </a:extLst>
          </p:cNvPr>
          <p:cNvSpPr txBox="1"/>
          <p:nvPr/>
        </p:nvSpPr>
        <p:spPr>
          <a:xfrm>
            <a:off x="148687" y="1770534"/>
            <a:ext cx="2667000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본관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및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스위트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도합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총 </a:t>
            </a:r>
            <a:r>
              <a:rPr lang="en-US" altLang="ko-KR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239</a:t>
            </a:r>
            <a:r>
              <a:rPr lang="ko-KR" altLang="en-US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개 </a:t>
            </a:r>
            <a:r>
              <a:rPr lang="ko-KR" altLang="en-US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객실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 보유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1D431158-5D60-4F64-9629-D41F9BCD60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A00AAD-CCC6-4C23-AF8D-9816FE8BD213}"/>
              </a:ext>
            </a:extLst>
          </p:cNvPr>
          <p:cNvSpPr txBox="1"/>
          <p:nvPr/>
        </p:nvSpPr>
        <p:spPr>
          <a:xfrm>
            <a:off x="4876800" y="2492782"/>
            <a:ext cx="948787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수페리어</a:t>
            </a:r>
            <a:r>
              <a:rPr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 트윈</a:t>
            </a:r>
            <a:endParaRPr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FDC517-BF5A-45C7-9829-4044A10AAFB3}"/>
              </a:ext>
            </a:extLst>
          </p:cNvPr>
          <p:cNvSpPr txBox="1"/>
          <p:nvPr/>
        </p:nvSpPr>
        <p:spPr>
          <a:xfrm>
            <a:off x="8097250" y="2492782"/>
            <a:ext cx="1036480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비즈니스 스위트</a:t>
            </a:r>
            <a:endParaRPr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C10A38-078E-4402-927A-3BBA31DF5151}"/>
              </a:ext>
            </a:extLst>
          </p:cNvPr>
          <p:cNvSpPr txBox="1"/>
          <p:nvPr/>
        </p:nvSpPr>
        <p:spPr>
          <a:xfrm>
            <a:off x="4876800" y="4789675"/>
            <a:ext cx="948787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10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수페리어</a:t>
            </a:r>
            <a:r>
              <a:rPr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 트윈</a:t>
            </a:r>
            <a:endParaRPr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AFF3625-0C05-41F4-AD1F-FC2007D04AF5}"/>
              </a:ext>
            </a:extLst>
          </p:cNvPr>
          <p:cNvSpPr txBox="1"/>
          <p:nvPr/>
        </p:nvSpPr>
        <p:spPr>
          <a:xfrm>
            <a:off x="8097250" y="4789675"/>
            <a:ext cx="1036480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비즈니스 스위트</a:t>
            </a:r>
            <a:endParaRPr lang="en-US" altLang="ko-KR" sz="1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686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A18A0B5-5F74-4015-A9B1-6062B8AD4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xmlns="" id="{7C41000A-E1B0-484E-A371-E0C9A21AA95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8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1" y="676274"/>
            <a:ext cx="609600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3A79EE4-6648-493A-8682-5DC82CEB2861}"/>
              </a:ext>
            </a:extLst>
          </p:cNvPr>
          <p:cNvSpPr/>
          <p:nvPr/>
        </p:nvSpPr>
        <p:spPr>
          <a:xfrm>
            <a:off x="163528" y="243521"/>
            <a:ext cx="779381" cy="450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F&amp;B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4624628-6C53-4BF6-B707-3A369AD65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7F2E3CC7-B5C8-45BE-869B-86A6757B2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88420"/>
            <a:ext cx="6319344" cy="4212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CACA07-69CF-44D9-AC7D-07F44C748366}"/>
              </a:ext>
            </a:extLst>
          </p:cNvPr>
          <p:cNvSpPr txBox="1"/>
          <p:nvPr/>
        </p:nvSpPr>
        <p:spPr>
          <a:xfrm>
            <a:off x="76200" y="1721228"/>
            <a:ext cx="4343401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한식 레스토랑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부터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뷔페 레스토랑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까지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총 </a:t>
            </a:r>
            <a:r>
              <a:rPr lang="en-US" altLang="ko-KR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7</a:t>
            </a:r>
            <a:r>
              <a:rPr lang="ko-KR" altLang="en-US" sz="2400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곳</a:t>
            </a:r>
            <a:r>
              <a:rPr lang="ko-KR" altLang="en-US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의 </a:t>
            </a:r>
            <a:r>
              <a:rPr lang="en-US" altLang="ko-KR" b="1" dirty="0">
                <a:solidFill>
                  <a:srgbClr val="DBC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F&amp;B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</a:rPr>
              <a:t>보유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847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A18A0B5-5F74-4015-A9B1-6062B8AD4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xmlns="" id="{7C41000A-E1B0-484E-A371-E0C9A21AA95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8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1" y="676274"/>
            <a:ext cx="609600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3A79EE4-6648-493A-8682-5DC82CEB2861}"/>
              </a:ext>
            </a:extLst>
          </p:cNvPr>
          <p:cNvSpPr/>
          <p:nvPr/>
        </p:nvSpPr>
        <p:spPr>
          <a:xfrm>
            <a:off x="163528" y="243521"/>
            <a:ext cx="779381" cy="450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F&amp;B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4624628-6C53-4BF6-B707-3A369AD65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1B7753B1-B389-4DF6-8914-112B6317BB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5"/>
          <a:stretch/>
        </p:blipFill>
        <p:spPr>
          <a:xfrm>
            <a:off x="812947" y="1248682"/>
            <a:ext cx="3402419" cy="17975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08CE2C1-EFEE-482A-A002-ED56EDC9E9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5" b="3959"/>
          <a:stretch/>
        </p:blipFill>
        <p:spPr>
          <a:xfrm>
            <a:off x="812947" y="3163209"/>
            <a:ext cx="3402419" cy="1770741"/>
          </a:xfrm>
          <a:prstGeom prst="rect">
            <a:avLst/>
          </a:prstGeom>
        </p:spPr>
      </p:pic>
      <p:sp>
        <p:nvSpPr>
          <p:cNvPr id="40" name="object 9">
            <a:extLst>
              <a:ext uri="{FF2B5EF4-FFF2-40B4-BE49-F238E27FC236}">
                <a16:creationId xmlns:a16="http://schemas.microsoft.com/office/drawing/2014/main" xmlns="" id="{4AA713F4-DEBF-4AF1-9CDE-497294232A03}"/>
              </a:ext>
            </a:extLst>
          </p:cNvPr>
          <p:cNvSpPr txBox="1"/>
          <p:nvPr/>
        </p:nvSpPr>
        <p:spPr>
          <a:xfrm>
            <a:off x="812945" y="639082"/>
            <a:ext cx="3394938" cy="425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[</a:t>
            </a:r>
            <a:r>
              <a:rPr lang="ko-KR" altLang="en-US"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낙원</a:t>
            </a:r>
            <a:r>
              <a:rPr sz="16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]</a:t>
            </a:r>
            <a:endParaRPr lang="en-US" altLang="ko-KR" sz="1600" b="1" spc="50" dirty="0">
              <a:solidFill>
                <a:srgbClr val="FFFFFF"/>
              </a:solidFill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  <a:p>
            <a:pPr marL="12700" algn="ctr">
              <a:spcBef>
                <a:spcPts val="95"/>
              </a:spcBef>
            </a:pP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: 30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여 년의 전통과 맛을 자랑하는 갈비 명문 한식당</a:t>
            </a:r>
            <a:endParaRPr sz="1000" b="1" dirty="0"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xmlns="" id="{875E500E-4604-4B34-95A2-2CA7C47EEB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2" b="28351"/>
          <a:stretch/>
        </p:blipFill>
        <p:spPr>
          <a:xfrm>
            <a:off x="4899607" y="3163208"/>
            <a:ext cx="3431449" cy="177074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36AADCD6-6E78-41DD-9BB2-920AD13B39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 b="1903"/>
          <a:stretch/>
        </p:blipFill>
        <p:spPr>
          <a:xfrm>
            <a:off x="4899606" y="1248682"/>
            <a:ext cx="3431449" cy="1797537"/>
          </a:xfrm>
          <a:prstGeom prst="rect">
            <a:avLst/>
          </a:prstGeom>
        </p:spPr>
      </p:pic>
      <p:sp>
        <p:nvSpPr>
          <p:cNvPr id="45" name="object 9">
            <a:extLst>
              <a:ext uri="{FF2B5EF4-FFF2-40B4-BE49-F238E27FC236}">
                <a16:creationId xmlns:a16="http://schemas.microsoft.com/office/drawing/2014/main" xmlns="" id="{74A87B6F-6EDA-481E-927B-B33B8945D049}"/>
              </a:ext>
            </a:extLst>
          </p:cNvPr>
          <p:cNvSpPr txBox="1"/>
          <p:nvPr/>
        </p:nvSpPr>
        <p:spPr>
          <a:xfrm>
            <a:off x="4899606" y="639082"/>
            <a:ext cx="3431447" cy="425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[</a:t>
            </a:r>
            <a:r>
              <a:rPr lang="ko-KR" altLang="en-US" sz="1600" b="1" spc="-70" dirty="0" err="1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봉래헌</a:t>
            </a:r>
            <a:r>
              <a:rPr sz="16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]</a:t>
            </a:r>
            <a:endParaRPr lang="en-US" altLang="ko-KR" sz="1600" b="1" spc="50" dirty="0">
              <a:solidFill>
                <a:srgbClr val="FFFFFF"/>
              </a:solidFill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  <a:p>
            <a:pPr marL="12700" algn="ctr">
              <a:spcBef>
                <a:spcPts val="95"/>
              </a:spcBef>
            </a:pP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: 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한국 고유의 전통과 기품을 느낄 수 있는 전통 한정식당</a:t>
            </a:r>
            <a:endParaRPr sz="1000" b="1" dirty="0"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6061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A18A0B5-5F74-4015-A9B1-6062B8AD4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xmlns="" id="{7C41000A-E1B0-484E-A371-E0C9A21AA95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8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1" y="676274"/>
            <a:ext cx="609600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3A79EE4-6648-493A-8682-5DC82CEB2861}"/>
              </a:ext>
            </a:extLst>
          </p:cNvPr>
          <p:cNvSpPr/>
          <p:nvPr/>
        </p:nvSpPr>
        <p:spPr>
          <a:xfrm>
            <a:off x="163528" y="243521"/>
            <a:ext cx="779381" cy="450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F&amp;B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4624628-6C53-4BF6-B707-3A369AD65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sp>
        <p:nvSpPr>
          <p:cNvPr id="40" name="object 9">
            <a:extLst>
              <a:ext uri="{FF2B5EF4-FFF2-40B4-BE49-F238E27FC236}">
                <a16:creationId xmlns:a16="http://schemas.microsoft.com/office/drawing/2014/main" xmlns="" id="{4AA713F4-DEBF-4AF1-9CDE-497294232A03}"/>
              </a:ext>
            </a:extLst>
          </p:cNvPr>
          <p:cNvSpPr txBox="1"/>
          <p:nvPr/>
        </p:nvSpPr>
        <p:spPr>
          <a:xfrm>
            <a:off x="838201" y="619526"/>
            <a:ext cx="3505199" cy="425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[</a:t>
            </a:r>
            <a:r>
              <a:rPr lang="ko-KR" altLang="en-US" sz="1600" b="1" spc="-70" dirty="0" err="1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캐슬테라스</a:t>
            </a:r>
            <a:r>
              <a:rPr sz="16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]</a:t>
            </a:r>
            <a:endParaRPr lang="en-US" altLang="ko-KR" sz="1600" b="1" spc="50" dirty="0">
              <a:solidFill>
                <a:srgbClr val="FFFFFF"/>
              </a:solidFill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  <a:p>
            <a:pPr marL="12700" algn="ctr">
              <a:spcBef>
                <a:spcPts val="95"/>
              </a:spcBef>
            </a:pP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: 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자연경관을 즐기며 각 국의 요리를 만나는 뷔페 레스토랑</a:t>
            </a:r>
            <a:endParaRPr sz="1000" b="1" dirty="0"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xmlns="" id="{74A87B6F-6EDA-481E-927B-B33B8945D049}"/>
              </a:ext>
            </a:extLst>
          </p:cNvPr>
          <p:cNvSpPr txBox="1"/>
          <p:nvPr/>
        </p:nvSpPr>
        <p:spPr>
          <a:xfrm>
            <a:off x="4910063" y="619813"/>
            <a:ext cx="3395735" cy="425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[</a:t>
            </a:r>
            <a:r>
              <a:rPr lang="ko-KR" altLang="en-US" sz="1600" b="1" spc="-70" dirty="0" err="1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라페스타</a:t>
            </a:r>
            <a:r>
              <a:rPr sz="16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]</a:t>
            </a:r>
            <a:endParaRPr lang="en-US" altLang="ko-KR" sz="1600" b="1" spc="50" dirty="0">
              <a:solidFill>
                <a:srgbClr val="FFFFFF"/>
              </a:solidFill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  <a:p>
            <a:pPr marL="12700" algn="ctr">
              <a:spcBef>
                <a:spcPts val="95"/>
              </a:spcBef>
            </a:pP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: 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따사로운 햇살을 담은 정원 속 이탈리안 레스토랑</a:t>
            </a:r>
            <a:endParaRPr sz="1000" b="1" dirty="0"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F76BCCB-1086-4729-BEB4-470E4FC310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-348" b="21101"/>
          <a:stretch/>
        </p:blipFill>
        <p:spPr>
          <a:xfrm>
            <a:off x="823410" y="1229126"/>
            <a:ext cx="3420987" cy="17939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6F376F5B-0D80-4D22-BDFC-F5F7D934C8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" b="24650"/>
          <a:stretch/>
        </p:blipFill>
        <p:spPr>
          <a:xfrm>
            <a:off x="838202" y="3140032"/>
            <a:ext cx="3410526" cy="178153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9AC6E77-C980-43BB-9175-E7B7212469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" b="15313"/>
          <a:stretch/>
        </p:blipFill>
        <p:spPr>
          <a:xfrm>
            <a:off x="4905450" y="3140032"/>
            <a:ext cx="3419763" cy="179391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8C301206-100A-48B3-9C81-F55EF08E86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5"/>
          <a:stretch/>
        </p:blipFill>
        <p:spPr>
          <a:xfrm>
            <a:off x="4910064" y="1229130"/>
            <a:ext cx="3410526" cy="17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3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A18A0B5-5F74-4015-A9B1-6062B8AD4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xmlns="" id="{7C41000A-E1B0-484E-A371-E0C9A21AA95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0"/>
                </a:moveTo>
                <a:lnTo>
                  <a:pt x="0" y="0"/>
                </a:lnTo>
                <a:lnTo>
                  <a:pt x="0" y="5143498"/>
                </a:lnTo>
                <a:lnTo>
                  <a:pt x="9143999" y="51434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48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1" y="676274"/>
            <a:ext cx="609600" cy="45719"/>
          </a:xfrm>
          <a:custGeom>
            <a:avLst/>
            <a:gdLst/>
            <a:ahLst/>
            <a:cxnLst/>
            <a:rect l="l" t="t" r="r" b="b"/>
            <a:pathLst>
              <a:path w="3865879">
                <a:moveTo>
                  <a:pt x="0" y="0"/>
                </a:moveTo>
                <a:lnTo>
                  <a:pt x="386549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3A79EE4-6648-493A-8682-5DC82CEB2861}"/>
              </a:ext>
            </a:extLst>
          </p:cNvPr>
          <p:cNvSpPr/>
          <p:nvPr/>
        </p:nvSpPr>
        <p:spPr>
          <a:xfrm>
            <a:off x="163528" y="243521"/>
            <a:ext cx="779381" cy="450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F&amp;B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4624628-6C53-4BF6-B707-3A369AD65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20" y="299555"/>
            <a:ext cx="1203897" cy="267281"/>
          </a:xfrm>
          <a:prstGeom prst="rect">
            <a:avLst/>
          </a:prstGeom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xmlns="" id="{C0838DCD-45B7-4782-BEEE-913380339F7C}"/>
              </a:ext>
            </a:extLst>
          </p:cNvPr>
          <p:cNvSpPr txBox="1"/>
          <p:nvPr/>
        </p:nvSpPr>
        <p:spPr>
          <a:xfrm>
            <a:off x="872837" y="622634"/>
            <a:ext cx="3409394" cy="425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[</a:t>
            </a:r>
            <a:r>
              <a:rPr lang="ko-KR" altLang="en-US" sz="1600" b="1" spc="-70" dirty="0" err="1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로얄마일</a:t>
            </a:r>
            <a:r>
              <a:rPr sz="16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]</a:t>
            </a:r>
            <a:endParaRPr lang="en-US" altLang="ko-KR" sz="1600" b="1" spc="50" dirty="0">
              <a:solidFill>
                <a:srgbClr val="FFFFFF"/>
              </a:solidFill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  <a:p>
            <a:pPr marL="12700" algn="ctr">
              <a:spcBef>
                <a:spcPts val="95"/>
              </a:spcBef>
            </a:pP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: 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아름다운 정원에 둘러싸인 테라스를 갖춘 로비라운지</a:t>
            </a:r>
            <a:endParaRPr sz="1000" b="1" dirty="0"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8F4B5D34-D53A-49EB-A948-5F27F0D414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6" b="5214"/>
          <a:stretch/>
        </p:blipFill>
        <p:spPr>
          <a:xfrm>
            <a:off x="872838" y="3129844"/>
            <a:ext cx="3409394" cy="178153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B26484E5-75A9-4F77-BC77-18BD164BE5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3" b="11593"/>
          <a:stretch/>
        </p:blipFill>
        <p:spPr>
          <a:xfrm>
            <a:off x="872838" y="1226686"/>
            <a:ext cx="3409394" cy="1781536"/>
          </a:xfrm>
          <a:prstGeom prst="rect">
            <a:avLst/>
          </a:prstGeom>
        </p:spPr>
      </p:pic>
      <p:sp>
        <p:nvSpPr>
          <p:cNvPr id="13" name="object 9">
            <a:extLst>
              <a:ext uri="{FF2B5EF4-FFF2-40B4-BE49-F238E27FC236}">
                <a16:creationId xmlns:a16="http://schemas.microsoft.com/office/drawing/2014/main" xmlns="" id="{54FBD898-9951-45B2-9550-CC17DEFD1156}"/>
              </a:ext>
            </a:extLst>
          </p:cNvPr>
          <p:cNvSpPr txBox="1"/>
          <p:nvPr/>
        </p:nvSpPr>
        <p:spPr>
          <a:xfrm>
            <a:off x="4842360" y="622634"/>
            <a:ext cx="3418630" cy="425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[</a:t>
            </a:r>
            <a:r>
              <a:rPr lang="en-US"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**</a:t>
            </a:r>
            <a:r>
              <a:rPr lang="ko-KR" altLang="en-US" sz="1600" b="1" spc="-70" dirty="0" err="1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델리스</a:t>
            </a:r>
            <a:r>
              <a:rPr lang="en-US" altLang="ko-KR" sz="1600" b="1" spc="-7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**</a:t>
            </a:r>
            <a:r>
              <a:rPr sz="16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]</a:t>
            </a:r>
            <a:endParaRPr lang="en-US" altLang="ko-KR" sz="1600" b="1" spc="50" dirty="0">
              <a:solidFill>
                <a:srgbClr val="FFFFFF"/>
              </a:solidFill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  <a:p>
            <a:pPr marL="12700" algn="ctr">
              <a:spcBef>
                <a:spcPts val="95"/>
              </a:spcBef>
            </a:pPr>
            <a:r>
              <a:rPr lang="en-US" altLang="ko-KR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: </a:t>
            </a:r>
            <a:r>
              <a:rPr lang="ko-KR" altLang="en-US" sz="1000" b="1" spc="5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Noto Sans CJK JP Regular"/>
              </a:rPr>
              <a:t>건강을 생각하는 프리미엄 베이커리</a:t>
            </a:r>
            <a:endParaRPr sz="1000" b="1" dirty="0">
              <a:latin typeface="Arial" panose="020B0604020202020204" pitchFamily="34" charset="0"/>
              <a:ea typeface="맑은 고딕" panose="020B0503020000020004" pitchFamily="50" charset="-127"/>
              <a:cs typeface="Noto Sans CJK JP Regular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BE410765-4515-4CCA-B11D-A05D096ED1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 b="12632"/>
          <a:stretch/>
        </p:blipFill>
        <p:spPr>
          <a:xfrm>
            <a:off x="4856019" y="3103308"/>
            <a:ext cx="3418630" cy="178153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BCD8948C-E73A-4B51-A078-85895718FC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1"/>
          <a:stretch/>
        </p:blipFill>
        <p:spPr>
          <a:xfrm>
            <a:off x="4856019" y="1200150"/>
            <a:ext cx="3405998" cy="17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4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1521</TotalTime>
  <Words>445</Words>
  <Application>Microsoft Office PowerPoint</Application>
  <PresentationFormat>화면 슬라이드 쇼(16:9)</PresentationFormat>
  <Paragraphs>110</Paragraphs>
  <Slides>18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5" baseType="lpstr">
      <vt:lpstr>Noto Sans CJK JP Regular</vt:lpstr>
      <vt:lpstr>맑은 고딕</vt:lpstr>
      <vt:lpstr>윤고딕</vt:lpstr>
      <vt:lpstr>한양신명조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jaepil</dc:creator>
  <cp:lastModifiedBy>김 하경</cp:lastModifiedBy>
  <cp:revision>163</cp:revision>
  <cp:lastPrinted>2020-08-03T01:31:35Z</cp:lastPrinted>
  <dcterms:created xsi:type="dcterms:W3CDTF">2018-09-20T02:23:56Z</dcterms:created>
  <dcterms:modified xsi:type="dcterms:W3CDTF">2022-01-24T01:37:30Z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2018-09-20T00:00:00Z</vt:filetime>
  </property>
</Properties>
</file>