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0" r:id="rId4"/>
    <p:sldId id="299" r:id="rId5"/>
    <p:sldId id="301" r:id="rId6"/>
  </p:sldIdLst>
  <p:sldSz cx="12192000" cy="6858000"/>
  <p:notesSz cx="12192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31791" y="1057655"/>
            <a:ext cx="256540" cy="254635"/>
          </a:xfrm>
          <a:custGeom>
            <a:avLst/>
            <a:gdLst/>
            <a:ahLst/>
            <a:cxnLst/>
            <a:rect l="l" t="t" r="r" b="b"/>
            <a:pathLst>
              <a:path w="256539" h="254634">
                <a:moveTo>
                  <a:pt x="256032" y="0"/>
                </a:moveTo>
                <a:lnTo>
                  <a:pt x="0" y="0"/>
                </a:lnTo>
                <a:lnTo>
                  <a:pt x="0" y="254508"/>
                </a:lnTo>
                <a:lnTo>
                  <a:pt x="256032" y="254508"/>
                </a:lnTo>
                <a:lnTo>
                  <a:pt x="256032" y="0"/>
                </a:lnTo>
                <a:close/>
              </a:path>
            </a:pathLst>
          </a:custGeom>
          <a:solidFill>
            <a:srgbClr val="BEBEBE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382000" y="1057655"/>
            <a:ext cx="256540" cy="254635"/>
          </a:xfrm>
          <a:custGeom>
            <a:avLst/>
            <a:gdLst/>
            <a:ahLst/>
            <a:cxnLst/>
            <a:rect l="l" t="t" r="r" b="b"/>
            <a:pathLst>
              <a:path w="256540" h="254634">
                <a:moveTo>
                  <a:pt x="256031" y="0"/>
                </a:moveTo>
                <a:lnTo>
                  <a:pt x="0" y="0"/>
                </a:lnTo>
                <a:lnTo>
                  <a:pt x="0" y="254508"/>
                </a:lnTo>
                <a:lnTo>
                  <a:pt x="256031" y="254508"/>
                </a:lnTo>
                <a:lnTo>
                  <a:pt x="256031" y="0"/>
                </a:lnTo>
                <a:close/>
              </a:path>
            </a:pathLst>
          </a:custGeom>
          <a:solidFill>
            <a:srgbClr val="BEBEBE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82000" y="3966971"/>
            <a:ext cx="256540" cy="254635"/>
          </a:xfrm>
          <a:custGeom>
            <a:avLst/>
            <a:gdLst/>
            <a:ahLst/>
            <a:cxnLst/>
            <a:rect l="l" t="t" r="r" b="b"/>
            <a:pathLst>
              <a:path w="256540" h="254635">
                <a:moveTo>
                  <a:pt x="256031" y="0"/>
                </a:moveTo>
                <a:lnTo>
                  <a:pt x="0" y="0"/>
                </a:lnTo>
                <a:lnTo>
                  <a:pt x="0" y="254507"/>
                </a:lnTo>
                <a:lnTo>
                  <a:pt x="256031" y="254507"/>
                </a:lnTo>
                <a:lnTo>
                  <a:pt x="256031" y="0"/>
                </a:lnTo>
                <a:close/>
              </a:path>
            </a:pathLst>
          </a:custGeom>
          <a:solidFill>
            <a:srgbClr val="BEBEBE">
              <a:alpha val="6313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260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260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4260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2634" y="369189"/>
            <a:ext cx="2046731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42606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mayfield.co.kr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260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12229" y="0"/>
            <a:ext cx="4307205" cy="6320155"/>
            <a:chOff x="312229" y="0"/>
            <a:chExt cx="4307205" cy="6320155"/>
          </a:xfrm>
        </p:grpSpPr>
        <p:sp>
          <p:nvSpPr>
            <p:cNvPr id="4" name="object 4"/>
            <p:cNvSpPr/>
            <p:nvPr/>
          </p:nvSpPr>
          <p:spPr>
            <a:xfrm>
              <a:off x="316991" y="3398520"/>
              <a:ext cx="3915410" cy="2611120"/>
            </a:xfrm>
            <a:custGeom>
              <a:avLst/>
              <a:gdLst/>
              <a:ahLst/>
              <a:cxnLst/>
              <a:rect l="l" t="t" r="r" b="b"/>
              <a:pathLst>
                <a:path w="3915410" h="2611120">
                  <a:moveTo>
                    <a:pt x="3915155" y="0"/>
                  </a:moveTo>
                  <a:lnTo>
                    <a:pt x="0" y="0"/>
                  </a:lnTo>
                  <a:lnTo>
                    <a:pt x="0" y="2610611"/>
                  </a:lnTo>
                  <a:lnTo>
                    <a:pt x="3915155" y="2610611"/>
                  </a:lnTo>
                  <a:lnTo>
                    <a:pt x="3915155" y="0"/>
                  </a:lnTo>
                  <a:close/>
                </a:path>
              </a:pathLst>
            </a:custGeom>
            <a:solidFill>
              <a:srgbClr val="FFFFFF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2229" y="0"/>
              <a:ext cx="9525" cy="6007735"/>
            </a:xfrm>
            <a:custGeom>
              <a:avLst/>
              <a:gdLst/>
              <a:ahLst/>
              <a:cxnLst/>
              <a:rect l="l" t="t" r="r" b="b"/>
              <a:pathLst>
                <a:path w="9525" h="6007735">
                  <a:moveTo>
                    <a:pt x="0" y="6007671"/>
                  </a:moveTo>
                  <a:lnTo>
                    <a:pt x="9525" y="6007671"/>
                  </a:lnTo>
                  <a:lnTo>
                    <a:pt x="9525" y="0"/>
                  </a:lnTo>
                  <a:lnTo>
                    <a:pt x="0" y="0"/>
                  </a:lnTo>
                  <a:lnTo>
                    <a:pt x="0" y="6007671"/>
                  </a:lnTo>
                  <a:close/>
                </a:path>
              </a:pathLst>
            </a:custGeom>
            <a:solidFill>
              <a:srgbClr val="FFFFFF">
                <a:alpha val="5607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587" y="3582923"/>
              <a:ext cx="4105655" cy="273710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95731" y="672846"/>
            <a:ext cx="53149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위치</a:t>
            </a:r>
            <a:endParaRPr sz="1000">
              <a:latin typeface="맑은 고딕"/>
              <a:cs typeface="맑은 고딕"/>
            </a:endParaRPr>
          </a:p>
          <a:p>
            <a:pPr marL="12700" marR="5080">
              <a:lnSpc>
                <a:spcPts val="2400"/>
              </a:lnSpc>
              <a:spcBef>
                <a:spcPts val="280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건물규모  객실 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주차공간</a:t>
            </a:r>
            <a:endParaRPr sz="1000">
              <a:latin typeface="맑은 고딕"/>
              <a:cs typeface="맑은 고딕"/>
            </a:endParaRPr>
          </a:p>
          <a:p>
            <a:pPr marL="12700" marR="5080">
              <a:lnSpc>
                <a:spcPts val="2400"/>
              </a:lnSpc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연회장 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다이닝 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부대시설</a:t>
            </a:r>
            <a:endParaRPr sz="100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기타시설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5731" y="255523"/>
            <a:ext cx="688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호텔</a:t>
            </a:r>
            <a:r>
              <a:rPr sz="1200" b="1" spc="-8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200" b="1" dirty="0">
                <a:solidFill>
                  <a:srgbClr val="FFFFFF"/>
                </a:solidFill>
                <a:latin typeface="맑은 고딕"/>
                <a:cs typeface="맑은 고딕"/>
              </a:rPr>
              <a:t>안내</a:t>
            </a:r>
            <a:endParaRPr sz="1200">
              <a:latin typeface="맑은 고딕"/>
              <a:cs typeface="맑은 고딕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82995" y="2363470"/>
            <a:ext cx="1407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HOTEL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1237" y="2420111"/>
            <a:ext cx="9525" cy="4438015"/>
          </a:xfrm>
          <a:custGeom>
            <a:avLst/>
            <a:gdLst/>
            <a:ahLst/>
            <a:cxnLst/>
            <a:rect l="l" t="t" r="r" b="b"/>
            <a:pathLst>
              <a:path w="9525" h="4438015">
                <a:moveTo>
                  <a:pt x="9525" y="0"/>
                </a:moveTo>
                <a:lnTo>
                  <a:pt x="0" y="0"/>
                </a:lnTo>
                <a:lnTo>
                  <a:pt x="0" y="4437884"/>
                </a:lnTo>
                <a:lnTo>
                  <a:pt x="9525" y="4437884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>
              <a:alpha val="5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82995" y="2796772"/>
            <a:ext cx="1282065" cy="2220595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Floor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No.</a:t>
            </a:r>
            <a:r>
              <a:rPr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Guest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Rooms </a:t>
            </a:r>
            <a:r>
              <a:rPr sz="1200" b="1" spc="-25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Parking</a:t>
            </a:r>
            <a:r>
              <a:rPr sz="1200" b="1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Lot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Banquet Halls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Dining</a:t>
            </a:r>
            <a:endParaRPr sz="1200">
              <a:latin typeface="Calibri"/>
              <a:cs typeface="Calibri"/>
            </a:endParaRPr>
          </a:p>
          <a:p>
            <a:pPr marL="12700" marR="229235">
              <a:lnSpc>
                <a:spcPct val="15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Le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isu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lit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s  Other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Facilities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9783" y="2841142"/>
            <a:ext cx="3162300" cy="80264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94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Bangwhadaero,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Gangseo-gu,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Seoul,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Korea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stories above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ground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and 1 below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Annex building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(Suite)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stories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above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ground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and 1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239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(Main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building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182,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Annex building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57)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69783" y="3741165"/>
            <a:ext cx="235712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sz="1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for 527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(P1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374,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P2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57,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P3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96)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69783" y="3992626"/>
            <a:ext cx="4229100" cy="227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9 Ballrooms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(1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Grand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Ballroom, 3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Junior Ballroom,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Ballroom, 2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Outdoor)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100" b="1" spc="-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69783" y="4213605"/>
            <a:ext cx="3846829" cy="551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Nak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won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(Korean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BBQ),</a:t>
            </a:r>
            <a:r>
              <a:rPr sz="1000" b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Bong</a:t>
            </a:r>
            <a:r>
              <a:rPr sz="10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Rae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Heon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(Korean),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Festa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(Italian),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Castle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Terrace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(International),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Yi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Yuan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(Chinese),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Royal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Mile/Delice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(Deli)</a:t>
            </a:r>
            <a:endParaRPr sz="1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Swimming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Pool,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Sauna,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Fitness,</a:t>
            </a:r>
            <a:r>
              <a:rPr sz="10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Driving</a:t>
            </a:r>
            <a:r>
              <a:rPr sz="1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Range,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Par3</a:t>
            </a:r>
            <a:r>
              <a:rPr sz="1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Golf,</a:t>
            </a: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Futsal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Field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69783" y="4838827"/>
            <a:ext cx="195198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Center,</a:t>
            </a: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Kids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Club,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Walkway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1486" y="637793"/>
            <a:ext cx="364744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서울시</a:t>
            </a:r>
            <a:r>
              <a:rPr sz="1000" b="1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강서구</a:t>
            </a:r>
            <a:r>
              <a:rPr sz="1000" b="1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방화대로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94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본관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지하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층, 지상</a:t>
            </a:r>
            <a:r>
              <a:rPr sz="1000" b="1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층 /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별관</a:t>
            </a:r>
            <a:r>
              <a:rPr sz="1000" b="1" spc="-14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(스위트)</a:t>
            </a:r>
            <a:r>
              <a:rPr sz="1000" b="1" spc="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지하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층, 지상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3층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239실</a:t>
            </a:r>
            <a:r>
              <a:rPr sz="1000" b="1" spc="-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(본관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182실,</a:t>
            </a:r>
            <a:r>
              <a:rPr sz="1000" b="1" spc="-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별관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57실)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527대</a:t>
            </a:r>
            <a:r>
              <a:rPr sz="1000" b="1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(P1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374대,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P2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57대, P3</a:t>
            </a:r>
            <a:r>
              <a:rPr sz="1000" b="1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96대)</a:t>
            </a:r>
            <a:endParaRPr sz="1000">
              <a:latin typeface="맑은 고딕"/>
              <a:cs typeface="맑은 고딕"/>
            </a:endParaRPr>
          </a:p>
          <a:p>
            <a:pPr marL="12700" marR="5080">
              <a:lnSpc>
                <a:spcPct val="200000"/>
              </a:lnSpc>
            </a:pP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9곳</a:t>
            </a:r>
            <a:r>
              <a:rPr sz="1000" b="1" spc="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(대연회장</a:t>
            </a:r>
            <a:r>
              <a:rPr sz="1000" b="1" spc="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1곳,</a:t>
            </a:r>
            <a:r>
              <a:rPr sz="1000" b="1" spc="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중연회장</a:t>
            </a:r>
            <a:r>
              <a:rPr sz="1000" b="1" spc="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3곳,</a:t>
            </a:r>
            <a:r>
              <a:rPr sz="1000" b="1" spc="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소연회장</a:t>
            </a:r>
            <a:r>
              <a:rPr sz="1000" b="1" spc="4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3곳,</a:t>
            </a:r>
            <a:r>
              <a:rPr sz="1000" b="1" spc="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야외</a:t>
            </a:r>
            <a:r>
              <a:rPr sz="1000" b="1" spc="3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2곳) 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낙원,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봉래헌,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라페스타,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캐슬테라스,</a:t>
            </a:r>
            <a:r>
              <a:rPr sz="1000" b="1" spc="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이원,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로얄마일,</a:t>
            </a:r>
            <a:r>
              <a:rPr sz="1000" b="1" spc="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델리스 </a:t>
            </a:r>
            <a:r>
              <a:rPr sz="1000" b="1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수영장,</a:t>
            </a:r>
            <a:r>
              <a:rPr sz="1000" b="1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사우나,</a:t>
            </a:r>
            <a:r>
              <a:rPr sz="1000" b="1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피트니스센터,</a:t>
            </a:r>
            <a:r>
              <a:rPr sz="1000" b="1" spc="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골프연습장,</a:t>
            </a:r>
            <a:r>
              <a:rPr sz="1000" b="1" spc="2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Par3</a:t>
            </a:r>
            <a:r>
              <a:rPr sz="1000" b="1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골프장,</a:t>
            </a:r>
            <a:r>
              <a:rPr sz="1000" b="1" spc="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풋살장</a:t>
            </a:r>
            <a:endParaRPr sz="1000">
              <a:latin typeface="맑은 고딕"/>
              <a:cs typeface="맑은 고딕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비즈니스센터,</a:t>
            </a:r>
            <a:r>
              <a:rPr sz="1000" b="1" spc="-1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키즈클럽,</a:t>
            </a:r>
            <a:r>
              <a:rPr sz="1000" b="1" spc="-20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맑은 고딕"/>
                <a:cs typeface="맑은 고딕"/>
              </a:rPr>
              <a:t>산책로</a:t>
            </a:r>
            <a:endParaRPr sz="10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694" y="6466433"/>
            <a:ext cx="8147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Royal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il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rrace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02491" y="381000"/>
            <a:ext cx="11506201" cy="1916550"/>
          </a:xfrm>
          <a:prstGeom prst="rect">
            <a:avLst/>
          </a:prstGeom>
          <a:solidFill>
            <a:schemeClr val="tx1">
              <a:alpha val="25000"/>
            </a:schemeClr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영국의 풍경식 정원과 건축양식을 도입해 시시각각 변화하는 자연의 아름다움과 발걸음 닿는 곳마다 유럽에 온 듯한 분위기를 자아내는 </a:t>
            </a: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메이필드호텔은 </a:t>
            </a:r>
            <a:endParaRPr lang="en-US" altLang="ko-KR" sz="1050" b="1" spc="-85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altLang="ko-KR" sz="1050" b="1" spc="-85" smtClean="0">
                <a:solidFill>
                  <a:srgbClr val="FFFFFF"/>
                </a:solidFill>
                <a:latin typeface="맑은 고딕"/>
                <a:cs typeface="맑은 고딕"/>
              </a:rPr>
              <a:t>ESG </a:t>
            </a: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환경에 최적화된 </a:t>
            </a:r>
            <a:r>
              <a:rPr lang="en-US" altLang="ko-KR" sz="1050" b="1" spc="-85">
                <a:solidFill>
                  <a:srgbClr val="FFFFFF"/>
                </a:solidFill>
                <a:latin typeface="맑은 고딕"/>
                <a:cs typeface="맑은 고딕"/>
              </a:rPr>
              <a:t>5 Star </a:t>
            </a: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호텔로서 세종대학교 링크플러스사업단의 호텔 체험 답사와 관련하여 당사 프로그램이 선정되기를 희망하며</a:t>
            </a:r>
            <a:r>
              <a:rPr lang="en-US" altLang="ko-KR" sz="1050" b="1" spc="-85">
                <a:solidFill>
                  <a:srgbClr val="FFFFFF"/>
                </a:solidFill>
                <a:latin typeface="맑은 고딕"/>
                <a:cs typeface="맑은 고딕"/>
              </a:rPr>
              <a:t>, </a:t>
            </a:r>
            <a:endParaRPr lang="en-US" altLang="ko-KR" sz="1050" b="1" spc="-85" smtClean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o-KR" altLang="en-US" sz="1050" b="1" spc="-85" smtClean="0">
                <a:solidFill>
                  <a:srgbClr val="FFFFFF"/>
                </a:solidFill>
                <a:latin typeface="맑은 고딕"/>
                <a:cs typeface="맑은 고딕"/>
              </a:rPr>
              <a:t>프로그램 </a:t>
            </a: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이용에 있어서 불편함이 없도록 세심한 관심과 최상의 서비스로 정성을 다할 것을 </a:t>
            </a:r>
            <a:r>
              <a:rPr lang="ko-KR" altLang="en-US" sz="1050" b="1" spc="-85">
                <a:solidFill>
                  <a:srgbClr val="FFFFFF"/>
                </a:solidFill>
                <a:latin typeface="맑은 고딕"/>
                <a:cs typeface="맑은 고딕"/>
              </a:rPr>
              <a:t>약속합니다</a:t>
            </a:r>
            <a:r>
              <a:rPr lang="en-US" altLang="ko-KR" sz="1050" b="1" spc="-85" smtClean="0">
                <a:solidFill>
                  <a:srgbClr val="FFFFFF"/>
                </a:solidFill>
                <a:latin typeface="맑은 고딕"/>
                <a:cs typeface="맑은 고딕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smtClean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US" sz="1100" b="1" smtClean="0">
              <a:solidFill>
                <a:srgbClr val="FFFFFF"/>
              </a:solidFill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00" b="1" smtClean="0">
                <a:solidFill>
                  <a:srgbClr val="FFFFFF"/>
                </a:solidFill>
                <a:latin typeface="맑은 고딕"/>
                <a:cs typeface="맑은 고딕"/>
              </a:rPr>
              <a:t>[</a:t>
            </a:r>
            <a:r>
              <a:rPr lang="ko-KR" altLang="en-US" sz="1100" b="1" smtClean="0">
                <a:solidFill>
                  <a:srgbClr val="FFFFFF"/>
                </a:solidFill>
                <a:latin typeface="맑은 고딕"/>
                <a:cs typeface="맑은 고딕"/>
              </a:rPr>
              <a:t>개요</a:t>
            </a:r>
            <a:r>
              <a:rPr lang="en-US" altLang="ko-KR" sz="1100" b="1" smtClean="0">
                <a:solidFill>
                  <a:srgbClr val="FFFFFF"/>
                </a:solidFill>
                <a:latin typeface="맑은 고딕"/>
                <a:cs typeface="맑은 고딕"/>
              </a:rPr>
              <a:t>]</a:t>
            </a:r>
            <a:endParaRPr lang="en-US" sz="1100" b="1">
              <a:solidFill>
                <a:srgbClr val="FFFFFF"/>
              </a:solidFill>
              <a:latin typeface="맑은 고딕"/>
              <a:cs typeface="맑은 고딕"/>
            </a:endParaRPr>
          </a:p>
          <a:p>
            <a:r>
              <a:rPr lang="ko-KR" altLang="en-US" sz="1100" b="1" smtClean="0">
                <a:solidFill>
                  <a:schemeClr val="bg1">
                    <a:lumMod val="95000"/>
                  </a:schemeClr>
                </a:solidFill>
                <a:latin typeface="+mn-ea"/>
                <a:sym typeface="Wingdings 2" panose="05020102010507070707" pitchFamily="18" charset="2"/>
              </a:rPr>
              <a:t> </a:t>
            </a:r>
            <a:r>
              <a:rPr lang="ko-KR" altLang="ko-KR" sz="1100" b="1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일시</a:t>
            </a:r>
            <a:r>
              <a:rPr lang="en-US" altLang="ko-KR" sz="1100" b="1">
                <a:solidFill>
                  <a:schemeClr val="bg1">
                    <a:lumMod val="95000"/>
                  </a:schemeClr>
                </a:solidFill>
                <a:latin typeface="+mn-ea"/>
              </a:rPr>
              <a:t>: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 2022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년 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7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월 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4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일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(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월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) ~ 7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월 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5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일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(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화</a:t>
            </a:r>
            <a:r>
              <a:rPr lang="en-US" altLang="ko-KR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) </a:t>
            </a:r>
            <a:endParaRPr lang="en-US" altLang="ko-KR" sz="1100" b="1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r>
              <a:rPr lang="ko-KR" altLang="en-US" sz="1100" b="1" smtClean="0">
                <a:solidFill>
                  <a:schemeClr val="bg1">
                    <a:lumMod val="95000"/>
                  </a:schemeClr>
                </a:solidFill>
                <a:latin typeface="+mn-ea"/>
                <a:sym typeface="Wingdings 2" panose="05020102010507070707" pitchFamily="18" charset="2"/>
              </a:rPr>
              <a:t> 인원</a:t>
            </a:r>
            <a:r>
              <a:rPr lang="en-US" altLang="ko-KR" sz="1100" b="1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: 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10</a:t>
            </a:r>
            <a:r>
              <a:rPr lang="ko-KR" altLang="en-US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명 </a:t>
            </a:r>
            <a:r>
              <a:rPr lang="en-US" altLang="ko-KR" sz="105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(*</a:t>
            </a:r>
            <a:r>
              <a:rPr lang="ko-KR" altLang="en-US" sz="1050">
                <a:solidFill>
                  <a:schemeClr val="bg1">
                    <a:lumMod val="95000"/>
                  </a:schemeClr>
                </a:solidFill>
                <a:latin typeface="+mn-ea"/>
              </a:rPr>
              <a:t>신청인원 많을시에 추가모집</a:t>
            </a:r>
            <a:r>
              <a:rPr lang="en-US" altLang="ko-KR" sz="1050">
                <a:solidFill>
                  <a:schemeClr val="bg1">
                    <a:lumMod val="95000"/>
                  </a:schemeClr>
                </a:solidFill>
                <a:latin typeface="+mn-ea"/>
              </a:rPr>
              <a:t>)</a:t>
            </a:r>
          </a:p>
          <a:p>
            <a:pPr marL="171450" indent="-171450">
              <a:buFont typeface="Wingdings 2" panose="05020102010507070707" pitchFamily="18" charset="2"/>
              <a:buChar char="R"/>
            </a:pPr>
            <a:r>
              <a:rPr lang="ko-KR" altLang="ko-KR" sz="1100" b="1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장소</a:t>
            </a:r>
            <a:r>
              <a:rPr lang="en-US" altLang="ko-KR" sz="1100" b="1">
                <a:solidFill>
                  <a:schemeClr val="bg1">
                    <a:lumMod val="95000"/>
                  </a:schemeClr>
                </a:solidFill>
                <a:latin typeface="+mn-ea"/>
              </a:rPr>
              <a:t>: 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메이필드호텔서울</a:t>
            </a:r>
            <a:r>
              <a:rPr lang="en-US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(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서울시 강서구 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방화대로 </a:t>
            </a:r>
            <a:r>
              <a:rPr lang="en-US" altLang="ko-KR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94 (*</a:t>
            </a:r>
            <a:r>
              <a:rPr lang="ko-KR" altLang="en-US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셔틀버스 제공</a:t>
            </a:r>
            <a:r>
              <a:rPr lang="en-US" altLang="ko-KR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)</a:t>
            </a:r>
          </a:p>
          <a:p>
            <a:pPr marL="171450" indent="-171450">
              <a:buFont typeface="Wingdings 2" panose="05020102010507070707" pitchFamily="18" charset="2"/>
              <a:buChar char="R"/>
            </a:pPr>
            <a:r>
              <a:rPr lang="ko-KR" altLang="en-US" sz="1100" b="1" smtClean="0">
                <a:solidFill>
                  <a:schemeClr val="bg1">
                    <a:lumMod val="95000"/>
                  </a:schemeClr>
                </a:solidFill>
                <a:latin typeface="+mn-ea"/>
                <a:sym typeface="Wingdings 2" panose="05020102010507070707" pitchFamily="18" charset="2"/>
              </a:rPr>
              <a:t>내용</a:t>
            </a:r>
            <a:r>
              <a:rPr lang="en-US" altLang="ko-KR" sz="1100" b="1">
                <a:solidFill>
                  <a:schemeClr val="bg1">
                    <a:lumMod val="95000"/>
                  </a:schemeClr>
                </a:solidFill>
                <a:latin typeface="+mn-ea"/>
              </a:rPr>
              <a:t>: 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세종대학교 재학생 대상 호텔 체험 답사 관련 테이블 매너 교육 및 취업 </a:t>
            </a:r>
            <a:r>
              <a:rPr lang="ko-KR" altLang="ko-KR" sz="1100">
                <a:solidFill>
                  <a:schemeClr val="bg1">
                    <a:lumMod val="95000"/>
                  </a:schemeClr>
                </a:solidFill>
                <a:latin typeface="+mn-ea"/>
              </a:rPr>
              <a:t>실습 </a:t>
            </a:r>
            <a:r>
              <a:rPr lang="ko-KR" altLang="ko-KR" sz="1100" smtClean="0">
                <a:solidFill>
                  <a:schemeClr val="bg1">
                    <a:lumMod val="95000"/>
                  </a:schemeClr>
                </a:solidFill>
                <a:latin typeface="+mn-ea"/>
              </a:rPr>
              <a:t>등</a:t>
            </a:r>
            <a:endParaRPr lang="en-US" altLang="ko-KR" sz="110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  <a:p>
            <a:pPr marL="171450" indent="-171450">
              <a:buFont typeface="Wingdings 2" panose="05020102010507070707" pitchFamily="18" charset="2"/>
              <a:buChar char="R"/>
            </a:pPr>
            <a:endParaRPr lang="en-US" altLang="ko-KR" sz="1100" smtClean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469531"/>
              </p:ext>
            </p:extLst>
          </p:nvPr>
        </p:nvGraphicFramePr>
        <p:xfrm>
          <a:off x="302491" y="2534461"/>
          <a:ext cx="11506201" cy="3930982"/>
        </p:xfrm>
        <a:graphic>
          <a:graphicData uri="http://schemas.openxmlformats.org/drawingml/2006/table">
            <a:tbl>
              <a:tblPr/>
              <a:tblGrid>
                <a:gridCol w="948965"/>
                <a:gridCol w="1779309"/>
                <a:gridCol w="2253791"/>
                <a:gridCol w="3677240"/>
                <a:gridCol w="2846896"/>
              </a:tblGrid>
              <a:tr h="27392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smtClean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일정</a:t>
                      </a:r>
                      <a:endParaRPr lang="ko-KR" sz="12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장소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내용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비고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Day 1</a:t>
                      </a:r>
                      <a:endParaRPr lang="ko-KR" sz="12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14:30~14:50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Gimpo Airport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픽업/버스(단체: 25인승 or 45인승)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Transportation Mgr.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15:00~15:50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오리엔테이션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S&amp;M Manager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16:00~16:50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특강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CEO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17:00~17:50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서비스마인드 &amp; 예절교육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BQ General Manager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18:00~18:50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테이블 매너교육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BQ General Manager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19:00~20:30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 및 만찬(와인 시음 포함)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Western Set Menu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835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20:30~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Guest Room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Twin(2인 1실)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Day 2</a:t>
                      </a:r>
                      <a:endParaRPr lang="ko-KR" sz="1200" b="1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08:30~09:20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조식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American Breakfast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09:30~10:50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Guest Room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용무 및 체크아웃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by Individual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11:00~11:50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Hotel Inspection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BQ Service Manager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12:00~12:20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질의 응답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S&amp;M Manager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12:30~14:00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Hall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오찬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Korean Set Menu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  <a:tr h="27869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14:10~14:30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Banquet Lobby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센딩/버스(단체: 25인승 or 45인승)</a:t>
                      </a: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Transportation Mgr.</a:t>
                      </a:r>
                      <a:endParaRPr lang="ko-KR" sz="1000" b="0" i="0" u="none" strike="noStrike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19" marR="7619" marT="7619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alpha val="22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9632" y="1109472"/>
            <a:ext cx="3403091" cy="284226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362711" y="1109472"/>
            <a:ext cx="5733415" cy="4784090"/>
          </a:xfrm>
          <a:custGeom>
            <a:avLst/>
            <a:gdLst/>
            <a:ahLst/>
            <a:cxnLst/>
            <a:rect l="l" t="t" r="r" b="b"/>
            <a:pathLst>
              <a:path w="5733415" h="4784090">
                <a:moveTo>
                  <a:pt x="5733288" y="0"/>
                </a:moveTo>
                <a:lnTo>
                  <a:pt x="0" y="0"/>
                </a:lnTo>
                <a:lnTo>
                  <a:pt x="0" y="4783836"/>
                </a:lnTo>
                <a:lnTo>
                  <a:pt x="5733288" y="4783836"/>
                </a:lnTo>
                <a:lnTo>
                  <a:pt x="5733288" y="0"/>
                </a:lnTo>
                <a:close/>
              </a:path>
            </a:pathLst>
          </a:custGeom>
          <a:solidFill>
            <a:srgbClr val="6CA19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2259" y="1286255"/>
            <a:ext cx="156972" cy="1569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6619" y="1102114"/>
            <a:ext cx="2081530" cy="60896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spc="-10" dirty="0">
                <a:solidFill>
                  <a:srgbClr val="426161"/>
                </a:solidFill>
                <a:latin typeface="Calibri"/>
                <a:cs typeface="Calibri"/>
              </a:rPr>
              <a:t>Subway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50" spc="-45" dirty="0">
                <a:latin typeface="맑은 고딕"/>
                <a:cs typeface="맑은 고딕"/>
              </a:rPr>
              <a:t>김포공항</a:t>
            </a:r>
            <a:r>
              <a:rPr sz="1050" spc="5" dirty="0">
                <a:latin typeface="맑은 고딕"/>
                <a:cs typeface="맑은 고딕"/>
              </a:rPr>
              <a:t>역</a:t>
            </a:r>
            <a:r>
              <a:rPr sz="1050" spc="-130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8</a:t>
            </a:r>
            <a:r>
              <a:rPr sz="1050" spc="5" dirty="0">
                <a:latin typeface="맑은 고딕"/>
                <a:cs typeface="맑은 고딕"/>
              </a:rPr>
              <a:t>번</a:t>
            </a:r>
            <a:r>
              <a:rPr sz="1050" spc="-190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출</a:t>
            </a:r>
            <a:r>
              <a:rPr sz="1050" spc="5" dirty="0">
                <a:latin typeface="맑은 고딕"/>
                <a:cs typeface="맑은 고딕"/>
              </a:rPr>
              <a:t>구</a:t>
            </a:r>
            <a:r>
              <a:rPr sz="1050" spc="-275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(셔틀버</a:t>
            </a:r>
            <a:r>
              <a:rPr sz="1050" spc="5" dirty="0">
                <a:latin typeface="맑은 고딕"/>
                <a:cs typeface="맑은 고딕"/>
              </a:rPr>
              <a:t>스</a:t>
            </a:r>
            <a:r>
              <a:rPr sz="1050" spc="-130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탑승</a:t>
            </a:r>
            <a:r>
              <a:rPr sz="1050" dirty="0">
                <a:latin typeface="맑은 고딕"/>
                <a:cs typeface="맑은 고딕"/>
              </a:rPr>
              <a:t>)</a:t>
            </a:r>
            <a:endParaRPr sz="1050">
              <a:latin typeface="맑은 고딕"/>
              <a:cs typeface="맑은 고딕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6619" y="1795788"/>
            <a:ext cx="2020570" cy="86296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400" b="1" dirty="0">
                <a:solidFill>
                  <a:srgbClr val="426161"/>
                </a:solidFill>
                <a:latin typeface="Calibri"/>
                <a:cs typeface="Calibri"/>
              </a:rPr>
              <a:t>Bus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050" spc="-45" dirty="0">
                <a:latin typeface="맑은 고딕"/>
                <a:cs typeface="맑은 고딕"/>
              </a:rPr>
              <a:t>강서면허시</a:t>
            </a:r>
            <a:r>
              <a:rPr sz="1050" spc="-60" dirty="0">
                <a:latin typeface="맑은 고딕"/>
                <a:cs typeface="맑은 고딕"/>
              </a:rPr>
              <a:t>험장</a:t>
            </a:r>
            <a:r>
              <a:rPr sz="1050" spc="65" dirty="0">
                <a:latin typeface="맑은 고딕"/>
                <a:cs typeface="맑은 고딕"/>
              </a:rPr>
              <a:t>,</a:t>
            </a:r>
            <a:r>
              <a:rPr sz="1050" spc="-45" dirty="0">
                <a:latin typeface="맑은 고딕"/>
                <a:cs typeface="맑은 고딕"/>
              </a:rPr>
              <a:t>메이필드호</a:t>
            </a:r>
            <a:r>
              <a:rPr sz="1050" spc="5" dirty="0">
                <a:latin typeface="맑은 고딕"/>
                <a:cs typeface="맑은 고딕"/>
              </a:rPr>
              <a:t>텔</a:t>
            </a:r>
            <a:r>
              <a:rPr sz="1050" spc="-110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하차</a:t>
            </a:r>
            <a:endParaRPr sz="1050">
              <a:latin typeface="맑은 고딕"/>
              <a:cs typeface="맑은 고딕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1100" spc="-20" dirty="0">
                <a:solidFill>
                  <a:srgbClr val="242424"/>
                </a:solidFill>
                <a:latin typeface="Lucida Sans Unicode"/>
                <a:cs typeface="Lucida Sans Unicode"/>
              </a:rPr>
              <a:t>No.</a:t>
            </a:r>
            <a:r>
              <a:rPr sz="1100" spc="215" dirty="0">
                <a:solidFill>
                  <a:srgbClr val="242424"/>
                </a:solidFill>
                <a:latin typeface="Lucida Sans Unicode"/>
                <a:cs typeface="Lucida Sans Unicode"/>
              </a:rPr>
              <a:t> 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650,</a:t>
            </a:r>
            <a:r>
              <a:rPr sz="1100" spc="-20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651,</a:t>
            </a:r>
            <a:r>
              <a:rPr sz="1100" spc="-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6628,</a:t>
            </a:r>
            <a:r>
              <a:rPr sz="1100" spc="-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66666"/>
                </a:solidFill>
                <a:latin typeface="맑은 고딕"/>
                <a:cs typeface="맑은 고딕"/>
              </a:rPr>
              <a:t>강서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05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86619" y="2748288"/>
            <a:ext cx="1435735" cy="133858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1400" b="1" dirty="0">
                <a:solidFill>
                  <a:srgbClr val="426161"/>
                </a:solidFill>
                <a:latin typeface="Calibri"/>
                <a:cs typeface="Calibri"/>
              </a:rPr>
              <a:t>KAL</a:t>
            </a:r>
            <a:r>
              <a:rPr sz="1400" b="1" spc="-25" dirty="0">
                <a:solidFill>
                  <a:srgbClr val="42616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426161"/>
                </a:solidFill>
                <a:latin typeface="Calibri"/>
                <a:cs typeface="Calibri"/>
              </a:rPr>
              <a:t>L</a:t>
            </a:r>
            <a:r>
              <a:rPr sz="1400" b="1" dirty="0">
                <a:solidFill>
                  <a:srgbClr val="426161"/>
                </a:solidFill>
                <a:latin typeface="Calibri"/>
                <a:cs typeface="Calibri"/>
              </a:rPr>
              <a:t>imou</a:t>
            </a:r>
            <a:r>
              <a:rPr sz="1400" b="1" spc="5" dirty="0">
                <a:solidFill>
                  <a:srgbClr val="426161"/>
                </a:solidFill>
                <a:latin typeface="Calibri"/>
                <a:cs typeface="Calibri"/>
              </a:rPr>
              <a:t>s</a:t>
            </a:r>
            <a:r>
              <a:rPr sz="1400" b="1" dirty="0">
                <a:solidFill>
                  <a:srgbClr val="426161"/>
                </a:solidFill>
                <a:latin typeface="Calibri"/>
                <a:cs typeface="Calibri"/>
              </a:rPr>
              <a:t>ine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1050" spc="-45" dirty="0">
                <a:latin typeface="맑은 고딕"/>
                <a:cs typeface="맑은 고딕"/>
              </a:rPr>
              <a:t>인천국제공</a:t>
            </a:r>
            <a:r>
              <a:rPr sz="1050" spc="5" dirty="0">
                <a:latin typeface="맑은 고딕"/>
                <a:cs typeface="맑은 고딕"/>
              </a:rPr>
              <a:t>항</a:t>
            </a:r>
            <a:r>
              <a:rPr sz="1050" spc="-140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출발</a:t>
            </a:r>
            <a:endParaRPr sz="1050">
              <a:latin typeface="맑은 고딕"/>
              <a:cs typeface="맑은 고딕"/>
            </a:endParaRPr>
          </a:p>
          <a:p>
            <a:pPr marL="12700" marR="5080">
              <a:lnSpc>
                <a:spcPct val="150400"/>
              </a:lnSpc>
              <a:spcBef>
                <a:spcPts val="5"/>
              </a:spcBef>
              <a:tabLst>
                <a:tab pos="518795" algn="l"/>
              </a:tabLst>
            </a:pPr>
            <a:r>
              <a:rPr sz="1050" spc="-50" dirty="0">
                <a:latin typeface="맑은 고딕"/>
                <a:cs typeface="맑은 고딕"/>
              </a:rPr>
              <a:t>T</a:t>
            </a:r>
            <a:r>
              <a:rPr sz="1050" dirty="0">
                <a:latin typeface="맑은 고딕"/>
                <a:cs typeface="맑은 고딕"/>
              </a:rPr>
              <a:t>1</a:t>
            </a:r>
            <a:r>
              <a:rPr sz="1050" spc="-100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1</a:t>
            </a:r>
            <a:r>
              <a:rPr sz="1050" dirty="0">
                <a:latin typeface="맑은 고딕"/>
                <a:cs typeface="맑은 고딕"/>
              </a:rPr>
              <a:t>F</a:t>
            </a:r>
            <a:r>
              <a:rPr sz="1050" spc="-105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3B</a:t>
            </a:r>
            <a:r>
              <a:rPr sz="1050" dirty="0">
                <a:latin typeface="맑은 고딕"/>
                <a:cs typeface="맑은 고딕"/>
              </a:rPr>
              <a:t>,</a:t>
            </a:r>
            <a:r>
              <a:rPr sz="1050" spc="-110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4</a:t>
            </a:r>
            <a:r>
              <a:rPr sz="1050" dirty="0">
                <a:latin typeface="맑은 고딕"/>
                <a:cs typeface="맑은 고딕"/>
              </a:rPr>
              <a:t>A</a:t>
            </a:r>
            <a:r>
              <a:rPr sz="1050" spc="-105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정류</a:t>
            </a:r>
            <a:r>
              <a:rPr sz="1050" spc="5" dirty="0">
                <a:latin typeface="맑은 고딕"/>
                <a:cs typeface="맑은 고딕"/>
              </a:rPr>
              <a:t>장</a:t>
            </a:r>
            <a:r>
              <a:rPr sz="1050" spc="-120" dirty="0">
                <a:latin typeface="맑은 고딕"/>
                <a:cs typeface="맑은 고딕"/>
              </a:rPr>
              <a:t> </a:t>
            </a:r>
            <a:r>
              <a:rPr sz="1050" spc="-50" dirty="0">
                <a:latin typeface="맑은 고딕"/>
                <a:cs typeface="맑은 고딕"/>
              </a:rPr>
              <a:t>승차  T</a:t>
            </a:r>
            <a:r>
              <a:rPr sz="1050" dirty="0">
                <a:latin typeface="맑은 고딕"/>
                <a:cs typeface="맑은 고딕"/>
              </a:rPr>
              <a:t>2</a:t>
            </a:r>
            <a:r>
              <a:rPr sz="1050" spc="-100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B</a:t>
            </a:r>
            <a:r>
              <a:rPr sz="1050" dirty="0">
                <a:latin typeface="맑은 고딕"/>
                <a:cs typeface="맑은 고딕"/>
              </a:rPr>
              <a:t>1</a:t>
            </a:r>
            <a:r>
              <a:rPr sz="1050" spc="-114" dirty="0">
                <a:latin typeface="맑은 고딕"/>
                <a:cs typeface="맑은 고딕"/>
              </a:rPr>
              <a:t> </a:t>
            </a:r>
            <a:r>
              <a:rPr sz="1050" spc="-55" dirty="0">
                <a:latin typeface="맑은 고딕"/>
                <a:cs typeface="맑은 고딕"/>
              </a:rPr>
              <a:t>1</a:t>
            </a:r>
            <a:r>
              <a:rPr sz="1050" dirty="0">
                <a:latin typeface="맑은 고딕"/>
                <a:cs typeface="맑은 고딕"/>
              </a:rPr>
              <a:t>7</a:t>
            </a:r>
            <a:r>
              <a:rPr sz="1050" spc="-100" dirty="0">
                <a:latin typeface="맑은 고딕"/>
                <a:cs typeface="맑은 고딕"/>
              </a:rPr>
              <a:t> </a:t>
            </a:r>
            <a:r>
              <a:rPr sz="1050" spc="-45" dirty="0">
                <a:latin typeface="맑은 고딕"/>
                <a:cs typeface="맑은 고딕"/>
              </a:rPr>
              <a:t>정류</a:t>
            </a:r>
            <a:r>
              <a:rPr sz="1050" spc="5" dirty="0">
                <a:latin typeface="맑은 고딕"/>
                <a:cs typeface="맑은 고딕"/>
              </a:rPr>
              <a:t>장</a:t>
            </a:r>
            <a:r>
              <a:rPr sz="1050" spc="-120" dirty="0">
                <a:latin typeface="맑은 고딕"/>
                <a:cs typeface="맑은 고딕"/>
              </a:rPr>
              <a:t> </a:t>
            </a:r>
            <a:r>
              <a:rPr sz="1050" spc="-50" dirty="0">
                <a:latin typeface="맑은 고딕"/>
                <a:cs typeface="맑은 고딕"/>
              </a:rPr>
              <a:t>승차  </a:t>
            </a:r>
            <a:r>
              <a:rPr sz="1100" spc="-45" dirty="0">
                <a:solidFill>
                  <a:srgbClr val="242424"/>
                </a:solidFill>
                <a:latin typeface="Lucida Sans Unicode"/>
                <a:cs typeface="Lucida Sans Unicode"/>
              </a:rPr>
              <a:t>Tel.	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02.</a:t>
            </a:r>
            <a:r>
              <a:rPr sz="1100" spc="-2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2660.</a:t>
            </a:r>
            <a:r>
              <a:rPr sz="1100" spc="-35" dirty="0">
                <a:solidFill>
                  <a:srgbClr val="666666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666666"/>
                </a:solidFill>
                <a:latin typeface="Calibri"/>
                <a:cs typeface="Calibri"/>
              </a:rPr>
              <a:t>9100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6551" y="1380744"/>
            <a:ext cx="5734812" cy="45796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844673" y="1577467"/>
            <a:ext cx="10541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0" dirty="0">
                <a:latin typeface="맑은 고딕"/>
                <a:cs typeface="맑은 고딕"/>
              </a:rPr>
              <a:t>연회&amp;웨딩별관</a:t>
            </a:r>
            <a:r>
              <a:rPr sz="700" spc="320" dirty="0">
                <a:latin typeface="맑은 고딕"/>
                <a:cs typeface="맑은 고딕"/>
              </a:rPr>
              <a:t> </a:t>
            </a:r>
            <a:r>
              <a:rPr sz="700" spc="-55" dirty="0">
                <a:latin typeface="맑은 고딕"/>
                <a:cs typeface="맑은 고딕"/>
              </a:rPr>
              <a:t>연회&amp;웨딩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37483" y="2344369"/>
            <a:ext cx="34226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60" dirty="0">
                <a:latin typeface="맑은 고딕"/>
                <a:cs typeface="맑은 고딕"/>
              </a:rPr>
              <a:t>아트리움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48655" y="2610738"/>
            <a:ext cx="7270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45" dirty="0">
                <a:latin typeface="맑은 고딕"/>
                <a:cs typeface="맑은 고딕"/>
              </a:rPr>
              <a:t>라페스타(이탈리안)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87214" y="2933445"/>
            <a:ext cx="368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latin typeface="맑은 고딕"/>
                <a:cs typeface="맑은 고딕"/>
              </a:rPr>
              <a:t>호</a:t>
            </a:r>
            <a:r>
              <a:rPr sz="700" spc="-5" dirty="0">
                <a:latin typeface="맑은 고딕"/>
                <a:cs typeface="맑은 고딕"/>
              </a:rPr>
              <a:t>텔</a:t>
            </a:r>
            <a:r>
              <a:rPr sz="700" spc="-95" dirty="0">
                <a:latin typeface="맑은 고딕"/>
                <a:cs typeface="맑은 고딕"/>
              </a:rPr>
              <a:t> </a:t>
            </a:r>
            <a:r>
              <a:rPr sz="700" spc="-55" dirty="0">
                <a:latin typeface="맑은 고딕"/>
                <a:cs typeface="맑은 고딕"/>
              </a:rPr>
              <a:t>로비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87645" y="3590290"/>
            <a:ext cx="63754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latin typeface="맑은 고딕"/>
                <a:cs typeface="맑은 고딕"/>
              </a:rPr>
              <a:t>P</a:t>
            </a:r>
            <a:r>
              <a:rPr sz="700" spc="-60" dirty="0">
                <a:latin typeface="맑은 고딕"/>
                <a:cs typeface="맑은 고딕"/>
              </a:rPr>
              <a:t>AR</a:t>
            </a:r>
            <a:r>
              <a:rPr sz="700" spc="-5" dirty="0">
                <a:latin typeface="맑은 고딕"/>
                <a:cs typeface="맑은 고딕"/>
              </a:rPr>
              <a:t>3</a:t>
            </a:r>
            <a:r>
              <a:rPr sz="700" spc="-80" dirty="0">
                <a:latin typeface="맑은 고딕"/>
                <a:cs typeface="맑은 고딕"/>
              </a:rPr>
              <a:t> </a:t>
            </a:r>
            <a:r>
              <a:rPr sz="700" spc="-55" dirty="0">
                <a:latin typeface="맑은 고딕"/>
                <a:cs typeface="맑은 고딕"/>
              </a:rPr>
              <a:t>골프연습장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3694" y="4312665"/>
            <a:ext cx="42418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latin typeface="맑은 고딕"/>
                <a:cs typeface="맑은 고딕"/>
              </a:rPr>
              <a:t>골프연습장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41446" y="4455414"/>
            <a:ext cx="50673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50165">
              <a:lnSpc>
                <a:spcPct val="100000"/>
              </a:lnSpc>
              <a:spcBef>
                <a:spcPts val="95"/>
              </a:spcBef>
            </a:pPr>
            <a:r>
              <a:rPr sz="700" spc="-45" dirty="0">
                <a:latin typeface="맑은 고딕"/>
                <a:cs typeface="맑은 고딕"/>
              </a:rPr>
              <a:t>스위트동&amp; </a:t>
            </a:r>
            <a:r>
              <a:rPr sz="700" spc="-40" dirty="0">
                <a:latin typeface="맑은 고딕"/>
                <a:cs typeface="맑은 고딕"/>
              </a:rPr>
              <a:t> </a:t>
            </a:r>
            <a:r>
              <a:rPr sz="700" spc="-55" dirty="0">
                <a:latin typeface="맑은 고딕"/>
                <a:cs typeface="맑은 고딕"/>
              </a:rPr>
              <a:t>피트니스클럽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2054" y="3314192"/>
            <a:ext cx="64516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45" dirty="0">
                <a:latin typeface="맑은 고딕"/>
                <a:cs typeface="맑은 고딕"/>
              </a:rPr>
              <a:t>캐슬테라스(뷔페)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15796" y="3399790"/>
            <a:ext cx="25971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latin typeface="맑은 고딕"/>
                <a:cs typeface="맑은 고딕"/>
              </a:rPr>
              <a:t>산책로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7650" y="3983863"/>
            <a:ext cx="5632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55" dirty="0">
                <a:latin typeface="맑은 고딕"/>
                <a:cs typeface="맑은 고딕"/>
              </a:rPr>
              <a:t>봉래</a:t>
            </a:r>
            <a:r>
              <a:rPr sz="700" spc="10" dirty="0">
                <a:latin typeface="맑은 고딕"/>
                <a:cs typeface="맑은 고딕"/>
              </a:rPr>
              <a:t>헌</a:t>
            </a:r>
            <a:r>
              <a:rPr sz="700" spc="-50" dirty="0">
                <a:latin typeface="맑은 고딕"/>
                <a:cs typeface="맑은 고딕"/>
              </a:rPr>
              <a:t>(</a:t>
            </a:r>
            <a:r>
              <a:rPr sz="700" spc="-55" dirty="0">
                <a:latin typeface="맑은 고딕"/>
                <a:cs typeface="맑은 고딕"/>
              </a:rPr>
              <a:t>한정식</a:t>
            </a:r>
            <a:r>
              <a:rPr sz="700" spc="-5" dirty="0">
                <a:latin typeface="맑은 고딕"/>
                <a:cs typeface="맑은 고딕"/>
              </a:rPr>
              <a:t>)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10839" y="3627882"/>
            <a:ext cx="3968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40" dirty="0">
                <a:latin typeface="맑은 고딕"/>
                <a:cs typeface="맑은 고딕"/>
              </a:rPr>
              <a:t>낙원(한식)</a:t>
            </a:r>
            <a:endParaRPr sz="700">
              <a:latin typeface="맑은 고딕"/>
              <a:cs typeface="맑은 고딕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57095" y="2166619"/>
            <a:ext cx="3968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00" spc="-40" dirty="0">
                <a:latin typeface="맑은 고딕"/>
                <a:cs typeface="맑은 고딕"/>
              </a:rPr>
              <a:t>이원(중식)</a:t>
            </a:r>
            <a:endParaRPr sz="700">
              <a:latin typeface="맑은 고딕"/>
              <a:cs typeface="맑은 고딕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10684" y="4314444"/>
            <a:ext cx="4924425" cy="1344295"/>
            <a:chOff x="4710684" y="4314444"/>
            <a:chExt cx="4924425" cy="134429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10684" y="5391911"/>
              <a:ext cx="1196339" cy="2667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41720" y="4314444"/>
              <a:ext cx="3493008" cy="1226820"/>
            </a:xfrm>
            <a:prstGeom prst="rect">
              <a:avLst/>
            </a:prstGeom>
          </p:spPr>
        </p:pic>
      </p:grpSp>
      <p:sp>
        <p:nvSpPr>
          <p:cNvPr id="24" name="object 24"/>
          <p:cNvSpPr/>
          <p:nvPr/>
        </p:nvSpPr>
        <p:spPr>
          <a:xfrm>
            <a:off x="10624566" y="4702302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836" y="0"/>
                </a:lnTo>
              </a:path>
            </a:pathLst>
          </a:custGeom>
          <a:ln w="19050">
            <a:solidFill>
              <a:srgbClr val="4261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8730488" y="369189"/>
            <a:ext cx="832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</a:t>
            </a:r>
            <a:r>
              <a:rPr dirty="0"/>
              <a:t>oc</a:t>
            </a:r>
            <a:r>
              <a:rPr spc="-20" dirty="0"/>
              <a:t>a</a:t>
            </a:r>
            <a:r>
              <a:rPr dirty="0"/>
              <a:t>tion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2816732" y="369189"/>
            <a:ext cx="460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26061"/>
                </a:solidFill>
                <a:latin typeface="Calibri"/>
                <a:cs typeface="Calibri"/>
              </a:rPr>
              <a:t>Map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17576" y="792352"/>
            <a:ext cx="11774805" cy="6350"/>
            <a:chOff x="417576" y="792352"/>
            <a:chExt cx="11774805" cy="6350"/>
          </a:xfrm>
        </p:grpSpPr>
        <p:sp>
          <p:nvSpPr>
            <p:cNvPr id="28" name="object 28"/>
            <p:cNvSpPr/>
            <p:nvPr/>
          </p:nvSpPr>
          <p:spPr>
            <a:xfrm>
              <a:off x="2130552" y="795527"/>
              <a:ext cx="7933690" cy="0"/>
            </a:xfrm>
            <a:custGeom>
              <a:avLst/>
              <a:gdLst/>
              <a:ahLst/>
              <a:cxnLst/>
              <a:rect l="l" t="t" r="r" b="b"/>
              <a:pathLst>
                <a:path w="7933690">
                  <a:moveTo>
                    <a:pt x="0" y="0"/>
                  </a:moveTo>
                  <a:lnTo>
                    <a:pt x="1836039" y="0"/>
                  </a:lnTo>
                </a:path>
                <a:path w="7933690">
                  <a:moveTo>
                    <a:pt x="6097524" y="0"/>
                  </a:moveTo>
                  <a:lnTo>
                    <a:pt x="7933563" y="0"/>
                  </a:lnTo>
                </a:path>
              </a:pathLst>
            </a:custGeom>
            <a:ln w="6350">
              <a:solidFill>
                <a:srgbClr val="6768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7576" y="792352"/>
              <a:ext cx="11774805" cy="6350"/>
            </a:xfrm>
            <a:custGeom>
              <a:avLst/>
              <a:gdLst/>
              <a:ahLst/>
              <a:cxnLst/>
              <a:rect l="l" t="t" r="r" b="b"/>
              <a:pathLst>
                <a:path w="11774805" h="6350">
                  <a:moveTo>
                    <a:pt x="0" y="6350"/>
                  </a:moveTo>
                  <a:lnTo>
                    <a:pt x="11774423" y="6350"/>
                  </a:lnTo>
                  <a:lnTo>
                    <a:pt x="11774423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67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45244" y="1280377"/>
            <a:ext cx="175052" cy="1731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261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14877" y="5344991"/>
            <a:ext cx="5763895" cy="11550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서울시</a:t>
            </a:r>
            <a:r>
              <a:rPr sz="11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강서구</a:t>
            </a:r>
            <a:r>
              <a:rPr sz="1100" spc="-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방화대로</a:t>
            </a:r>
            <a:r>
              <a:rPr sz="1100" spc="-1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dirty="0">
                <a:solidFill>
                  <a:srgbClr val="FFFFFF"/>
                </a:solidFill>
                <a:latin typeface="맑은 고딕"/>
                <a:cs typeface="맑은 고딕"/>
              </a:rPr>
              <a:t>94</a:t>
            </a:r>
            <a:r>
              <a:rPr sz="1100" spc="-165" dirty="0">
                <a:solidFill>
                  <a:srgbClr val="FFFFFF"/>
                </a:solidFill>
                <a:latin typeface="맑은 고딕"/>
                <a:cs typeface="맑은 고딕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Tel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02.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2660.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9000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Fax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02.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2660.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9001</a:t>
            </a:r>
            <a:endParaRPr sz="11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94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Bangwhadaero,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Gangseo-gu,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Seoul,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Korea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Tel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+82.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2660.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9000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Fax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+82.</a:t>
            </a:r>
            <a:r>
              <a:rPr sz="1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2660.</a:t>
            </a:r>
            <a:r>
              <a:rPr sz="1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9001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spc="-15" dirty="0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www.mayfield.co.kr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1223" y="3025139"/>
            <a:ext cx="1749552" cy="3886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632</Words>
  <Application>Microsoft Office PowerPoint</Application>
  <PresentationFormat>와이드스크린</PresentationFormat>
  <Paragraphs>127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Calibri</vt:lpstr>
      <vt:lpstr>Lucida Sans Unicode</vt:lpstr>
      <vt:lpstr>Wingdings 2</vt:lpstr>
      <vt:lpstr>Office Theme</vt:lpstr>
      <vt:lpstr>PowerPoint 프레젠테이션</vt:lpstr>
      <vt:lpstr>PowerPoint 프레젠테이션</vt:lpstr>
      <vt:lpstr>PowerPoint 프레젠테이션</vt:lpstr>
      <vt:lpstr>Location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Microsoft 계정</cp:lastModifiedBy>
  <cp:revision>5</cp:revision>
  <dcterms:created xsi:type="dcterms:W3CDTF">2022-02-11T02:34:20Z</dcterms:created>
  <dcterms:modified xsi:type="dcterms:W3CDTF">2022-05-20T05:42:58Z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2022-02-11T00:00:00Z</vt:filetime>
  </property>
</Properties>
</file>