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8AB"/>
    <a:srgbClr val="FDF2DE"/>
    <a:srgbClr val="4751A0"/>
    <a:srgbClr val="00264D"/>
    <a:srgbClr val="EDE94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DA4746-B85D-6457-7888-267ECC45A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E8697DB-3217-5611-0269-F0CCABD82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C053F6-447E-0746-8061-5DFB958E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50ED33-FB8E-6D84-F9CA-8A919536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F0F77E-43EB-C6CE-AF79-4882288C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578D3E32-0519-454F-797F-1D076984D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1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0039A0-04B5-5023-D49D-4DBCB02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794CD4-25F1-C9D1-85B3-40E4CAA2F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837396-43A5-181C-07C2-A08FB9C4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EB200B-469B-CA6E-551A-96779744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CC43FF-CF9B-14F2-1266-4A9BFA94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61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3745B5C-9723-5E47-1902-37168B33E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BC2039E-FB7F-51E3-3D80-A41EA701D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6229F5-2C04-5AEE-F819-30BAD08C3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DE66CA-65B3-B5B5-9D63-D9BD0D8F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2BCDEC-39DE-5750-0D39-1BC6FEF4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76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021E6-5972-E1F8-A14E-44CD1D51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32AA83-FB09-B3DB-24EE-023630758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3DD74B-06D6-79C3-B543-E2116F61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BC7898-689A-8002-8970-5DD3E32A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CDCFDD-A40E-D97B-8A58-E05010CF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78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244B83-537A-449C-4935-51ABC6DAC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669E1D-F2C8-0ED3-258F-8CBF7DF30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F8768C-E6B8-62FD-8705-9BFC2546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86437D-B32D-477B-9207-C6FF55C3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83A336-7D23-6558-365A-6A6BE5A6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0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96280F-9E73-426A-4938-A6A16E5A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20DFEC-035A-119A-CD72-8CB78E07C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09F9A7-4908-A8BC-597F-AC93401C9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761580-61C0-C2B9-2ED9-65A083C6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EDC989-AB82-F97B-A88E-D44F3379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39BDCF-D28E-08F2-B56D-BBCAA245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95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927B9E-547F-7445-848F-67D54E4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0AFA32-8327-B6C7-51F4-B0FE49798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BDA7DF-9D76-FDCD-30CF-046912ED0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AC129A5-FC71-648A-4950-26D27B7F2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6096E07-CDD1-D0EE-CCBC-453A1C197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067294C-9040-EE07-5A1B-13E82B85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D0FDD2E-BAF3-5DFE-ACCD-6465A3C5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11F30C6-AA09-0A6D-E6C3-95BA3E62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58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50EBCC-01D1-E5F4-3A17-E1B93F52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1A498C5-E86E-8146-B3CC-13682A6F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4D3763E-62EB-1219-4661-E63F54CE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CBEED18-6D1E-2364-3BF4-A5CC829B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97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EBC841E-7418-FA8B-CE9C-D6C60325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A9F775D-3ABC-2388-C6E6-B0FD0DF1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B0C0CA8-5654-81DC-3105-EC86E092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CF5C20-5264-D485-1A27-1611B98A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B1C3D1-CB66-B5B1-66B3-E045FC2D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B3CB12-7F0E-41D7-815E-39283FF31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89B896-454E-9675-FE9A-3364A719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EB7ABB2-B6EC-A345-4059-63F5E98F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4B45DA9-5DA1-D3A5-0FFA-2CED5281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30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500F1-7669-99A7-2F2F-123DCD00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44EB30D-34E5-6923-F3F4-00EB2D852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BBB6EC7-0632-5A90-0449-DE217A6B9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9E26789-8ACA-E28A-1512-2BDCA074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81EC88-80B3-4A03-8B1B-FCD7D73F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DA3F37-C219-5A27-2BF6-2D7E4342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57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B0E8CDB-BF56-F2E0-9A22-82B464D3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F9145FC-8C2F-F0EE-0543-0EBE6284F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F9BDF9-7B89-A62E-B95D-1870C4B18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7863-DCCC-44B0-97A2-463BB9692FE3}" type="datetimeFigureOut">
              <a:rPr lang="ko-KR" altLang="en-US" smtClean="0"/>
              <a:t>2022-11-08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51EF55-A435-320A-07BE-DC7EC922D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24ECA5-182A-4863-9BDE-6F5100893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5B40-51A7-4393-A692-6A73BC4DF2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45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7.png"/><Relationship Id="rId1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7.pn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EBC91E31-BB98-B6D8-F838-3F58BB530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2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9C02490A-B78B-422C-3EDA-FC967518EF82}"/>
              </a:ext>
            </a:extLst>
          </p:cNvPr>
          <p:cNvSpPr/>
          <p:nvPr/>
        </p:nvSpPr>
        <p:spPr>
          <a:xfrm>
            <a:off x="2181170" y="2168039"/>
            <a:ext cx="7829658" cy="3015296"/>
          </a:xfrm>
          <a:prstGeom prst="roundRect">
            <a:avLst>
              <a:gd name="adj" fmla="val 7810"/>
            </a:avLst>
          </a:prstGeom>
          <a:solidFill>
            <a:schemeClr val="bg1"/>
          </a:solidFill>
          <a:ln w="57150" cap="flat" cmpd="sng" algn="ctr">
            <a:solidFill>
              <a:srgbClr val="444D95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21000" dist="635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71658B9-4D4A-0895-F20D-71DAE2952ECD}"/>
              </a:ext>
            </a:extLst>
          </p:cNvPr>
          <p:cNvSpPr/>
          <p:nvPr/>
        </p:nvSpPr>
        <p:spPr>
          <a:xfrm>
            <a:off x="2181172" y="2198519"/>
            <a:ext cx="7829657" cy="30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5400" kern="0" spc="-20">
              <a:solidFill>
                <a:srgbClr val="000000"/>
              </a:solidFill>
              <a:effectLst/>
              <a:latin typeface="210 옴니고딕 050" panose="02020603020101020101" pitchFamily="18" charset="-127"/>
              <a:ea typeface="210 옴니고딕 050" panose="02020603020101020101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52CE3BC-0967-56EF-A91E-033EC1018E74}"/>
              </a:ext>
            </a:extLst>
          </p:cNvPr>
          <p:cNvSpPr/>
          <p:nvPr/>
        </p:nvSpPr>
        <p:spPr>
          <a:xfrm>
            <a:off x="2188791" y="2168039"/>
            <a:ext cx="7829657" cy="3015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7200" kern="0" spc="-20" dirty="0" err="1" smtClean="0">
                <a:solidFill>
                  <a:srgbClr val="000000"/>
                </a:solidFill>
                <a:effectLst/>
                <a:latin typeface="-윤고딕350" panose="02030504000101010101" pitchFamily="18" charset="-127"/>
                <a:ea typeface="-윤고딕350" panose="02030504000101010101" pitchFamily="18" charset="-127"/>
              </a:rPr>
              <a:t>단과대학명</a:t>
            </a:r>
            <a:endParaRPr lang="ko-KR" altLang="en-US" sz="7200" kern="0" spc="-20" dirty="0">
              <a:solidFill>
                <a:srgbClr val="000000"/>
              </a:solidFill>
              <a:effectLst/>
              <a:latin typeface="-윤고딕350" panose="02030504000101010101" pitchFamily="18" charset="-127"/>
              <a:ea typeface="-윤고딕35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5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2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:a16="http://schemas.microsoft.com/office/drawing/2014/main" id="{ACB4B61F-32CF-3EA8-BB8A-13FE3CF74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그래픽 1">
            <a:extLst>
              <a:ext uri="{FF2B5EF4-FFF2-40B4-BE49-F238E27FC236}">
                <a16:creationId xmlns:a16="http://schemas.microsoft.com/office/drawing/2014/main" id="{B99AA10B-E445-4CD6-31A8-A3A7D224F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105156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D1CDB27B-93E0-937E-0E05-A94D3D374A1D}"/>
              </a:ext>
            </a:extLst>
          </p:cNvPr>
          <p:cNvSpPr/>
          <p:nvPr/>
        </p:nvSpPr>
        <p:spPr>
          <a:xfrm>
            <a:off x="2181172" y="2198519"/>
            <a:ext cx="7829657" cy="30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5400" kern="0" spc="-20">
              <a:solidFill>
                <a:srgbClr val="000000"/>
              </a:solidFill>
              <a:effectLst/>
              <a:latin typeface="210 옴니고딕 050" panose="02020603020101020101" pitchFamily="18" charset="-127"/>
              <a:ea typeface="210 옴니고딕 050" panose="02020603020101020101" pitchFamily="18" charset="-127"/>
            </a:endParaRPr>
          </a:p>
        </p:txBody>
      </p:sp>
      <p:pic>
        <p:nvPicPr>
          <p:cNvPr id="17" name="그래픽 16">
            <a:extLst>
              <a:ext uri="{FF2B5EF4-FFF2-40B4-BE49-F238E27FC236}">
                <a16:creationId xmlns:a16="http://schemas.microsoft.com/office/drawing/2014/main" id="{6D473579-7F60-70FF-9144-86488CC8CC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r="72299" b="87309"/>
          <a:stretch/>
        </p:blipFill>
        <p:spPr>
          <a:xfrm>
            <a:off x="668242" y="268950"/>
            <a:ext cx="291950" cy="256830"/>
          </a:xfrm>
          <a:prstGeom prst="rect">
            <a:avLst/>
          </a:prstGeom>
        </p:spPr>
      </p:pic>
      <p:pic>
        <p:nvPicPr>
          <p:cNvPr id="18" name="그래픽 17">
            <a:extLst>
              <a:ext uri="{FF2B5EF4-FFF2-40B4-BE49-F238E27FC236}">
                <a16:creationId xmlns:a16="http://schemas.microsoft.com/office/drawing/2014/main" id="{28AA2310-9ADA-39DE-7448-B71AFF87067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9512" t="75722" r="-6507" b="-2835"/>
          <a:stretch/>
        </p:blipFill>
        <p:spPr>
          <a:xfrm>
            <a:off x="1293523" y="406288"/>
            <a:ext cx="334570" cy="370601"/>
          </a:xfrm>
          <a:prstGeom prst="rect">
            <a:avLst/>
          </a:prstGeom>
        </p:spPr>
      </p:pic>
      <p:sp>
        <p:nvSpPr>
          <p:cNvPr id="20" name="순서도: 대체 처리 19">
            <a:extLst>
              <a:ext uri="{FF2B5EF4-FFF2-40B4-BE49-F238E27FC236}">
                <a16:creationId xmlns:a16="http://schemas.microsoft.com/office/drawing/2014/main" id="{39E7D552-1EDF-4245-E9AF-99924D20F2D1}"/>
              </a:ext>
            </a:extLst>
          </p:cNvPr>
          <p:cNvSpPr/>
          <p:nvPr/>
        </p:nvSpPr>
        <p:spPr>
          <a:xfrm>
            <a:off x="894079" y="1147096"/>
            <a:ext cx="10670489" cy="109675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분   야 </a:t>
            </a:r>
            <a:r>
              <a:rPr lang="en-US" altLang="ko-KR" sz="1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</a:p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b="1" kern="0" spc="-20" dirty="0" smtClean="0">
                <a:solidFill>
                  <a:srgbClr val="000000"/>
                </a:solidFill>
                <a:latin typeface="페이북 ExtraBold" panose="00000800000000000000" pitchFamily="2" charset="-127"/>
                <a:ea typeface="페이북 ExtraBold" panose="00000800000000000000" pitchFamily="2" charset="-127"/>
              </a:rPr>
              <a:t>지도교수</a:t>
            </a:r>
            <a:r>
              <a:rPr lang="en-US" altLang="ko-KR" sz="1400" b="1" kern="0" spc="-20" dirty="0" smtClean="0">
                <a:solidFill>
                  <a:srgbClr val="000000"/>
                </a:solidFill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</a:p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팀   명 </a:t>
            </a:r>
            <a:r>
              <a:rPr lang="en-US" altLang="ko-KR" sz="1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</a:p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b="1" kern="0" spc="-20" dirty="0" smtClean="0">
                <a:solidFill>
                  <a:srgbClr val="000000"/>
                </a:solidFill>
                <a:latin typeface="페이북 ExtraBold" panose="00000800000000000000" pitchFamily="2" charset="-127"/>
                <a:ea typeface="페이북 ExtraBold" panose="00000800000000000000" pitchFamily="2" charset="-127"/>
              </a:rPr>
              <a:t>팀   원 </a:t>
            </a:r>
            <a:r>
              <a:rPr lang="en-US" altLang="ko-KR" sz="1400" b="1" kern="0" spc="-20" dirty="0" smtClean="0">
                <a:solidFill>
                  <a:srgbClr val="000000"/>
                </a:solidFill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  <a:endParaRPr lang="ko-KR" altLang="en-US" sz="1400" b="1" kern="0" spc="-20" dirty="0">
              <a:solidFill>
                <a:srgbClr val="000000"/>
              </a:solidFill>
              <a:effectLst/>
              <a:latin typeface="페이북 ExtraBold" panose="00000800000000000000" pitchFamily="2" charset="-127"/>
              <a:ea typeface="페이북 ExtraBold" panose="00000800000000000000" pitchFamily="2" charset="-127"/>
            </a:endParaRPr>
          </a:p>
        </p:txBody>
      </p:sp>
      <p:pic>
        <p:nvPicPr>
          <p:cNvPr id="28" name="그래픽 27">
            <a:extLst>
              <a:ext uri="{FF2B5EF4-FFF2-40B4-BE49-F238E27FC236}">
                <a16:creationId xmlns:a16="http://schemas.microsoft.com/office/drawing/2014/main" id="{70CFA2CA-46CD-2546-432B-43CE60283F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64569" y="307446"/>
            <a:ext cx="259752" cy="173169"/>
          </a:xfrm>
          <a:prstGeom prst="rect">
            <a:avLst/>
          </a:prstGeom>
        </p:spPr>
      </p:pic>
      <p:pic>
        <p:nvPicPr>
          <p:cNvPr id="30" name="그래픽 29">
            <a:extLst>
              <a:ext uri="{FF2B5EF4-FFF2-40B4-BE49-F238E27FC236}">
                <a16:creationId xmlns:a16="http://schemas.microsoft.com/office/drawing/2014/main" id="{BA7A97E7-4D98-02A4-3BA9-82C5DB7FED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03915" y="515637"/>
            <a:ext cx="182880" cy="274320"/>
          </a:xfrm>
          <a:prstGeom prst="rect">
            <a:avLst/>
          </a:prstGeom>
        </p:spPr>
      </p:pic>
      <p:pic>
        <p:nvPicPr>
          <p:cNvPr id="7" name="그래픽 6">
            <a:extLst>
              <a:ext uri="{FF2B5EF4-FFF2-40B4-BE49-F238E27FC236}">
                <a16:creationId xmlns:a16="http://schemas.microsoft.com/office/drawing/2014/main" id="{4F441909-56AF-0257-DB5C-EA26C64E44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12570" y="6471158"/>
            <a:ext cx="9166860" cy="201730"/>
          </a:xfrm>
          <a:prstGeom prst="rect">
            <a:avLst/>
          </a:prstGeom>
        </p:spPr>
      </p:pic>
      <p:pic>
        <p:nvPicPr>
          <p:cNvPr id="8" name="그래픽 7">
            <a:extLst>
              <a:ext uri="{FF2B5EF4-FFF2-40B4-BE49-F238E27FC236}">
                <a16:creationId xmlns:a16="http://schemas.microsoft.com/office/drawing/2014/main" id="{056FFEC5-F7B3-81F9-EB61-D12CE7E8794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 r="33567"/>
          <a:stretch/>
        </p:blipFill>
        <p:spPr>
          <a:xfrm>
            <a:off x="10066352" y="60551"/>
            <a:ext cx="1931508" cy="2278832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CF13829A-F4FB-FCD0-8C43-CBA1F679FE49}"/>
              </a:ext>
            </a:extLst>
          </p:cNvPr>
          <p:cNvGrpSpPr/>
          <p:nvPr/>
        </p:nvGrpSpPr>
        <p:grpSpPr>
          <a:xfrm>
            <a:off x="1939886" y="219005"/>
            <a:ext cx="8312229" cy="523220"/>
            <a:chOff x="960192" y="219005"/>
            <a:chExt cx="8312229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AE2E0C-D0FC-DEB3-11F2-C3C2774F1690}"/>
                </a:ext>
              </a:extLst>
            </p:cNvPr>
            <p:cNvSpPr txBox="1"/>
            <p:nvPr/>
          </p:nvSpPr>
          <p:spPr>
            <a:xfrm>
              <a:off x="4864816" y="219005"/>
              <a:ext cx="44076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800" dirty="0" err="1">
                  <a:solidFill>
                    <a:srgbClr val="4751A0"/>
                  </a:solidFill>
                  <a:latin typeface="비트로 코어 OTF" panose="020B0500000000000000" pitchFamily="34" charset="-127"/>
                  <a:ea typeface="비트로 코어 OTF" panose="020B0500000000000000" pitchFamily="34" charset="-127"/>
                </a:rPr>
                <a:t>캡스톤디자인</a:t>
              </a:r>
              <a:r>
                <a:rPr lang="ko-KR" altLang="en-US" sz="2800" dirty="0">
                  <a:solidFill>
                    <a:srgbClr val="4751A0"/>
                  </a:solidFill>
                  <a:latin typeface="비트로 코어 OTF" panose="020B0500000000000000" pitchFamily="34" charset="-127"/>
                  <a:ea typeface="비트로 코어 OTF" panose="020B0500000000000000" pitchFamily="34" charset="-127"/>
                </a:rPr>
                <a:t> 경진대회</a:t>
              </a:r>
              <a:endParaRPr lang="en-US" altLang="ko-KR" sz="2800" dirty="0">
                <a:solidFill>
                  <a:srgbClr val="4751A0"/>
                </a:solidFill>
                <a:latin typeface="비트로 코어 OTF" panose="020B0500000000000000" pitchFamily="34" charset="-127"/>
                <a:ea typeface="비트로 코어 OTF" panose="020B0500000000000000" pitchFamily="34" charset="-127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91DDFF-436D-7A63-7EC9-B4DF4B29C5CF}"/>
                </a:ext>
              </a:extLst>
            </p:cNvPr>
            <p:cNvSpPr txBox="1"/>
            <p:nvPr/>
          </p:nvSpPr>
          <p:spPr>
            <a:xfrm>
              <a:off x="960192" y="249783"/>
              <a:ext cx="42949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2022 </a:t>
              </a:r>
              <a:r>
                <a:rPr lang="ko-KR" altLang="en-US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제</a:t>
              </a:r>
              <a:r>
                <a:rPr lang="en-US" altLang="ko-KR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1</a:t>
              </a:r>
              <a:r>
                <a:rPr lang="ko-KR" altLang="en-US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회 세종 </a:t>
              </a:r>
              <a:r>
                <a:rPr lang="en-US" altLang="ko-KR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U&amp;I </a:t>
              </a:r>
              <a:r>
                <a:rPr lang="ko-KR" altLang="en-US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페스티벌</a:t>
              </a:r>
              <a:endParaRPr lang="ko-KR" altLang="en-US" dirty="0">
                <a:solidFill>
                  <a:srgbClr val="00264D"/>
                </a:solidFill>
                <a:latin typeface="-윤고딕340" panose="02030504000101010101" pitchFamily="18" charset="-127"/>
                <a:ea typeface="-윤고딕340" panose="02030504000101010101" pitchFamily="18" charset="-127"/>
              </a:endParaRPr>
            </a:p>
          </p:txBody>
        </p:sp>
      </p:grpSp>
      <p:pic>
        <p:nvPicPr>
          <p:cNvPr id="5" name="그래픽 4">
            <a:extLst>
              <a:ext uri="{FF2B5EF4-FFF2-40B4-BE49-F238E27FC236}">
                <a16:creationId xmlns:a16="http://schemas.microsoft.com/office/drawing/2014/main" id="{ECDC022F-BD10-F6BC-7C03-0F7B08EEF3AC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 l="7947" r="15577"/>
          <a:stretch/>
        </p:blipFill>
        <p:spPr>
          <a:xfrm>
            <a:off x="294074" y="1199967"/>
            <a:ext cx="674371" cy="674681"/>
          </a:xfrm>
          <a:prstGeom prst="rect">
            <a:avLst/>
          </a:prstGeom>
        </p:spPr>
      </p:pic>
      <p:sp>
        <p:nvSpPr>
          <p:cNvPr id="19" name="순서도: 대체 처리 18">
            <a:extLst>
              <a:ext uri="{FF2B5EF4-FFF2-40B4-BE49-F238E27FC236}">
                <a16:creationId xmlns:a16="http://schemas.microsoft.com/office/drawing/2014/main" id="{39E7D552-1EDF-4245-E9AF-99924D20F2D1}"/>
              </a:ext>
            </a:extLst>
          </p:cNvPr>
          <p:cNvSpPr/>
          <p:nvPr/>
        </p:nvSpPr>
        <p:spPr>
          <a:xfrm>
            <a:off x="332517" y="2394575"/>
            <a:ext cx="5654125" cy="438281"/>
          </a:xfrm>
          <a:prstGeom prst="flowChartAlternateProcess">
            <a:avLst/>
          </a:prstGeom>
          <a:solidFill>
            <a:srgbClr val="58B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kern="0" spc="-20" dirty="0" err="1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작품목적</a:t>
            </a:r>
            <a:r>
              <a:rPr lang="en-US" altLang="ko-KR" sz="2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</a:p>
        </p:txBody>
      </p:sp>
      <p:sp>
        <p:nvSpPr>
          <p:cNvPr id="21" name="순서도: 대체 처리 20">
            <a:extLst>
              <a:ext uri="{FF2B5EF4-FFF2-40B4-BE49-F238E27FC236}">
                <a16:creationId xmlns:a16="http://schemas.microsoft.com/office/drawing/2014/main" id="{39E7D552-1EDF-4245-E9AF-99924D20F2D1}"/>
              </a:ext>
            </a:extLst>
          </p:cNvPr>
          <p:cNvSpPr/>
          <p:nvPr/>
        </p:nvSpPr>
        <p:spPr>
          <a:xfrm>
            <a:off x="6234804" y="2405715"/>
            <a:ext cx="5709035" cy="438281"/>
          </a:xfrm>
          <a:prstGeom prst="flowChartAlternateProcess">
            <a:avLst/>
          </a:prstGeom>
          <a:solidFill>
            <a:srgbClr val="58B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작품내용</a:t>
            </a:r>
            <a:r>
              <a:rPr lang="en-US" altLang="ko-KR" sz="2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</a:p>
        </p:txBody>
      </p:sp>
      <p:sp>
        <p:nvSpPr>
          <p:cNvPr id="22" name="순서도: 대체 처리 21">
            <a:extLst>
              <a:ext uri="{FF2B5EF4-FFF2-40B4-BE49-F238E27FC236}">
                <a16:creationId xmlns:a16="http://schemas.microsoft.com/office/drawing/2014/main" id="{39E7D552-1EDF-4245-E9AF-99924D20F2D1}"/>
              </a:ext>
            </a:extLst>
          </p:cNvPr>
          <p:cNvSpPr/>
          <p:nvPr/>
        </p:nvSpPr>
        <p:spPr>
          <a:xfrm>
            <a:off x="332517" y="4812694"/>
            <a:ext cx="11611322" cy="438281"/>
          </a:xfrm>
          <a:prstGeom prst="flowChartAlternateProcess">
            <a:avLst/>
          </a:prstGeom>
          <a:solidFill>
            <a:srgbClr val="58B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활용방안 및 기대효과</a:t>
            </a:r>
            <a:r>
              <a:rPr lang="en-US" altLang="ko-KR" sz="2400" b="1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9288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:a16="http://schemas.microsoft.com/office/drawing/2014/main" id="{ACB4B61F-32CF-3EA8-BB8A-13FE3CF74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그래픽 1">
            <a:extLst>
              <a:ext uri="{FF2B5EF4-FFF2-40B4-BE49-F238E27FC236}">
                <a16:creationId xmlns:a16="http://schemas.microsoft.com/office/drawing/2014/main" id="{B99AA10B-E445-4CD6-31A8-A3A7D224F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105156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D1CDB27B-93E0-937E-0E05-A94D3D374A1D}"/>
              </a:ext>
            </a:extLst>
          </p:cNvPr>
          <p:cNvSpPr/>
          <p:nvPr/>
        </p:nvSpPr>
        <p:spPr>
          <a:xfrm>
            <a:off x="2181172" y="2198519"/>
            <a:ext cx="7829657" cy="3059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5400" kern="0" spc="-20">
              <a:solidFill>
                <a:srgbClr val="000000"/>
              </a:solidFill>
              <a:effectLst/>
              <a:latin typeface="210 옴니고딕 050" panose="02020603020101020101" pitchFamily="18" charset="-127"/>
              <a:ea typeface="210 옴니고딕 050" panose="02020603020101020101" pitchFamily="18" charset="-127"/>
            </a:endParaRPr>
          </a:p>
        </p:txBody>
      </p:sp>
      <p:pic>
        <p:nvPicPr>
          <p:cNvPr id="17" name="그래픽 16">
            <a:extLst>
              <a:ext uri="{FF2B5EF4-FFF2-40B4-BE49-F238E27FC236}">
                <a16:creationId xmlns:a16="http://schemas.microsoft.com/office/drawing/2014/main" id="{6D473579-7F60-70FF-9144-86488CC8CC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r="72299" b="87309"/>
          <a:stretch/>
        </p:blipFill>
        <p:spPr>
          <a:xfrm>
            <a:off x="668242" y="268950"/>
            <a:ext cx="291950" cy="256830"/>
          </a:xfrm>
          <a:prstGeom prst="rect">
            <a:avLst/>
          </a:prstGeom>
        </p:spPr>
      </p:pic>
      <p:pic>
        <p:nvPicPr>
          <p:cNvPr id="18" name="그래픽 17">
            <a:extLst>
              <a:ext uri="{FF2B5EF4-FFF2-40B4-BE49-F238E27FC236}">
                <a16:creationId xmlns:a16="http://schemas.microsoft.com/office/drawing/2014/main" id="{28AA2310-9ADA-39DE-7448-B71AFF87067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9512" t="75722" r="-6507" b="-2835"/>
          <a:stretch/>
        </p:blipFill>
        <p:spPr>
          <a:xfrm>
            <a:off x="1293523" y="406288"/>
            <a:ext cx="334570" cy="370601"/>
          </a:xfrm>
          <a:prstGeom prst="rect">
            <a:avLst/>
          </a:prstGeom>
        </p:spPr>
      </p:pic>
      <p:pic>
        <p:nvPicPr>
          <p:cNvPr id="28" name="그래픽 27">
            <a:extLst>
              <a:ext uri="{FF2B5EF4-FFF2-40B4-BE49-F238E27FC236}">
                <a16:creationId xmlns:a16="http://schemas.microsoft.com/office/drawing/2014/main" id="{70CFA2CA-46CD-2546-432B-43CE60283F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64569" y="307446"/>
            <a:ext cx="259752" cy="173169"/>
          </a:xfrm>
          <a:prstGeom prst="rect">
            <a:avLst/>
          </a:prstGeom>
        </p:spPr>
      </p:pic>
      <p:pic>
        <p:nvPicPr>
          <p:cNvPr id="30" name="그래픽 29">
            <a:extLst>
              <a:ext uri="{FF2B5EF4-FFF2-40B4-BE49-F238E27FC236}">
                <a16:creationId xmlns:a16="http://schemas.microsoft.com/office/drawing/2014/main" id="{BA7A97E7-4D98-02A4-3BA9-82C5DB7FED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03915" y="515637"/>
            <a:ext cx="182880" cy="274320"/>
          </a:xfrm>
          <a:prstGeom prst="rect">
            <a:avLst/>
          </a:prstGeom>
        </p:spPr>
      </p:pic>
      <p:pic>
        <p:nvPicPr>
          <p:cNvPr id="7" name="그래픽 6">
            <a:extLst>
              <a:ext uri="{FF2B5EF4-FFF2-40B4-BE49-F238E27FC236}">
                <a16:creationId xmlns:a16="http://schemas.microsoft.com/office/drawing/2014/main" id="{4F441909-56AF-0257-DB5C-EA26C64E44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12570" y="6471158"/>
            <a:ext cx="9166860" cy="201730"/>
          </a:xfrm>
          <a:prstGeom prst="rect">
            <a:avLst/>
          </a:prstGeom>
        </p:spPr>
      </p:pic>
      <p:pic>
        <p:nvPicPr>
          <p:cNvPr id="8" name="그래픽 7">
            <a:extLst>
              <a:ext uri="{FF2B5EF4-FFF2-40B4-BE49-F238E27FC236}">
                <a16:creationId xmlns:a16="http://schemas.microsoft.com/office/drawing/2014/main" id="{056FFEC5-F7B3-81F9-EB61-D12CE7E8794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 r="33567"/>
          <a:stretch/>
        </p:blipFill>
        <p:spPr>
          <a:xfrm>
            <a:off x="10066352" y="60551"/>
            <a:ext cx="1931508" cy="2278832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CF13829A-F4FB-FCD0-8C43-CBA1F679FE49}"/>
              </a:ext>
            </a:extLst>
          </p:cNvPr>
          <p:cNvGrpSpPr/>
          <p:nvPr/>
        </p:nvGrpSpPr>
        <p:grpSpPr>
          <a:xfrm>
            <a:off x="1939886" y="219005"/>
            <a:ext cx="8312229" cy="523220"/>
            <a:chOff x="960192" y="219005"/>
            <a:chExt cx="8312229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AE2E0C-D0FC-DEB3-11F2-C3C2774F1690}"/>
                </a:ext>
              </a:extLst>
            </p:cNvPr>
            <p:cNvSpPr txBox="1"/>
            <p:nvPr/>
          </p:nvSpPr>
          <p:spPr>
            <a:xfrm>
              <a:off x="4864816" y="219005"/>
              <a:ext cx="44076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800" dirty="0" err="1">
                  <a:solidFill>
                    <a:srgbClr val="4751A0"/>
                  </a:solidFill>
                  <a:latin typeface="비트로 코어 OTF" panose="020B0500000000000000" pitchFamily="34" charset="-127"/>
                  <a:ea typeface="비트로 코어 OTF" panose="020B0500000000000000" pitchFamily="34" charset="-127"/>
                </a:rPr>
                <a:t>캡스톤디자인</a:t>
              </a:r>
              <a:r>
                <a:rPr lang="ko-KR" altLang="en-US" sz="2800" dirty="0">
                  <a:solidFill>
                    <a:srgbClr val="4751A0"/>
                  </a:solidFill>
                  <a:latin typeface="비트로 코어 OTF" panose="020B0500000000000000" pitchFamily="34" charset="-127"/>
                  <a:ea typeface="비트로 코어 OTF" panose="020B0500000000000000" pitchFamily="34" charset="-127"/>
                </a:rPr>
                <a:t> 경진대회</a:t>
              </a:r>
              <a:endParaRPr lang="en-US" altLang="ko-KR" sz="2800" dirty="0">
                <a:solidFill>
                  <a:srgbClr val="4751A0"/>
                </a:solidFill>
                <a:latin typeface="비트로 코어 OTF" panose="020B0500000000000000" pitchFamily="34" charset="-127"/>
                <a:ea typeface="비트로 코어 OTF" panose="020B0500000000000000" pitchFamily="34" charset="-127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91DDFF-436D-7A63-7EC9-B4DF4B29C5CF}"/>
                </a:ext>
              </a:extLst>
            </p:cNvPr>
            <p:cNvSpPr txBox="1"/>
            <p:nvPr/>
          </p:nvSpPr>
          <p:spPr>
            <a:xfrm>
              <a:off x="960192" y="249783"/>
              <a:ext cx="42949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2022 </a:t>
              </a:r>
              <a:r>
                <a:rPr lang="ko-KR" altLang="en-US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제</a:t>
              </a:r>
              <a:r>
                <a:rPr lang="en-US" altLang="ko-KR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1</a:t>
              </a:r>
              <a:r>
                <a:rPr lang="ko-KR" altLang="en-US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회 세종 </a:t>
              </a:r>
              <a:r>
                <a:rPr lang="en-US" altLang="ko-KR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U&amp;I </a:t>
              </a:r>
              <a:r>
                <a:rPr lang="ko-KR" altLang="en-US" sz="2400" dirty="0">
                  <a:solidFill>
                    <a:srgbClr val="00264D"/>
                  </a:solidFill>
                  <a:latin typeface="-윤고딕340" panose="02030504000101010101" pitchFamily="18" charset="-127"/>
                  <a:ea typeface="-윤고딕340" panose="02030504000101010101" pitchFamily="18" charset="-127"/>
                </a:rPr>
                <a:t>페스티벌</a:t>
              </a:r>
              <a:endParaRPr lang="ko-KR" altLang="en-US" dirty="0">
                <a:solidFill>
                  <a:srgbClr val="00264D"/>
                </a:solidFill>
                <a:latin typeface="-윤고딕340" panose="02030504000101010101" pitchFamily="18" charset="-127"/>
                <a:ea typeface="-윤고딕340" panose="02030504000101010101" pitchFamily="18" charset="-127"/>
              </a:endParaRPr>
            </a:p>
          </p:txBody>
        </p:sp>
      </p:grpSp>
      <p:pic>
        <p:nvPicPr>
          <p:cNvPr id="5" name="그래픽 4">
            <a:extLst>
              <a:ext uri="{FF2B5EF4-FFF2-40B4-BE49-F238E27FC236}">
                <a16:creationId xmlns:a16="http://schemas.microsoft.com/office/drawing/2014/main" id="{ECDC022F-BD10-F6BC-7C03-0F7B08EEF3AC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rcRect l="7947" r="15577"/>
          <a:stretch/>
        </p:blipFill>
        <p:spPr>
          <a:xfrm>
            <a:off x="294074" y="1199967"/>
            <a:ext cx="674371" cy="674681"/>
          </a:xfrm>
          <a:prstGeom prst="rect">
            <a:avLst/>
          </a:prstGeom>
        </p:spPr>
      </p:pic>
      <p:sp>
        <p:nvSpPr>
          <p:cNvPr id="19" name="순서도: 대체 처리 18">
            <a:extLst>
              <a:ext uri="{FF2B5EF4-FFF2-40B4-BE49-F238E27FC236}">
                <a16:creationId xmlns:a16="http://schemas.microsoft.com/office/drawing/2014/main" id="{39E7D552-1EDF-4245-E9AF-99924D20F2D1}"/>
              </a:ext>
            </a:extLst>
          </p:cNvPr>
          <p:cNvSpPr/>
          <p:nvPr/>
        </p:nvSpPr>
        <p:spPr>
          <a:xfrm>
            <a:off x="332517" y="2337122"/>
            <a:ext cx="5654125" cy="3859365"/>
          </a:xfrm>
          <a:prstGeom prst="flowChartAlternateProcess">
            <a:avLst/>
          </a:prstGeom>
          <a:solidFill>
            <a:srgbClr val="58B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대표 사진 </a:t>
            </a:r>
            <a:r>
              <a:rPr lang="en-US" altLang="ko-KR" sz="1400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1</a:t>
            </a:r>
          </a:p>
        </p:txBody>
      </p:sp>
      <p:sp>
        <p:nvSpPr>
          <p:cNvPr id="23" name="순서도: 대체 처리 22">
            <a:extLst>
              <a:ext uri="{FF2B5EF4-FFF2-40B4-BE49-F238E27FC236}">
                <a16:creationId xmlns:a16="http://schemas.microsoft.com/office/drawing/2014/main" id="{39E7D552-1EDF-4245-E9AF-99924D20F2D1}"/>
              </a:ext>
            </a:extLst>
          </p:cNvPr>
          <p:cNvSpPr/>
          <p:nvPr/>
        </p:nvSpPr>
        <p:spPr>
          <a:xfrm>
            <a:off x="6319159" y="2337122"/>
            <a:ext cx="5654125" cy="3801912"/>
          </a:xfrm>
          <a:prstGeom prst="flowChartAlternateProcess">
            <a:avLst/>
          </a:prstGeom>
          <a:solidFill>
            <a:srgbClr val="58B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대표 사진 </a:t>
            </a:r>
            <a:r>
              <a:rPr lang="en-US" altLang="ko-KR" sz="1400" kern="0" spc="-20" dirty="0" smtClean="0">
                <a:solidFill>
                  <a:srgbClr val="000000"/>
                </a:solidFill>
                <a:effectLst/>
                <a:latin typeface="페이북 ExtraBold" panose="00000800000000000000" pitchFamily="2" charset="-127"/>
                <a:ea typeface="페이북 ExtraBold" panose="00000800000000000000" pitchFamily="2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0013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44</Words>
  <Application>Microsoft Office PowerPoint</Application>
  <PresentationFormat>와이드스크린</PresentationFormat>
  <Paragraphs>14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210 옴니고딕 050</vt:lpstr>
      <vt:lpstr>비트로 코어 OTF</vt:lpstr>
      <vt:lpstr>-윤고딕340</vt:lpstr>
      <vt:lpstr>-윤고딕350</vt:lpstr>
      <vt:lpstr>페이북 ExtraBold</vt:lpstr>
      <vt:lpstr>Arial</vt:lpstr>
      <vt:lpstr>Calibri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김지영</dc:creator>
  <cp:lastModifiedBy>user2</cp:lastModifiedBy>
  <cp:revision>9</cp:revision>
  <dcterms:created xsi:type="dcterms:W3CDTF">2022-11-01T06:43:33Z</dcterms:created>
  <dcterms:modified xsi:type="dcterms:W3CDTF">2022-11-08T12:25:06Z</dcterms:modified>
</cp:coreProperties>
</file>